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3"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A4E48F-7621-4DD8-BFB3-8B820B8A67B7}" v="4" dt="2020-03-07T18:25:30.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14" autoAdjust="0"/>
  </p:normalViewPr>
  <p:slideViewPr>
    <p:cSldViewPr>
      <p:cViewPr varScale="1">
        <p:scale>
          <a:sx n="81" d="100"/>
          <a:sy n="81" d="100"/>
        </p:scale>
        <p:origin x="1502"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Fleming" userId="5d05f12325a4e864" providerId="LiveId" clId="{A3A4E48F-7621-4DD8-BFB3-8B820B8A67B7}"/>
    <pc:docChg chg="undo redo custSel modSld">
      <pc:chgData name="William Fleming" userId="5d05f12325a4e864" providerId="LiveId" clId="{A3A4E48F-7621-4DD8-BFB3-8B820B8A67B7}" dt="2020-03-07T18:27:31.699" v="13" actId="166"/>
      <pc:docMkLst>
        <pc:docMk/>
      </pc:docMkLst>
      <pc:sldChg chg="addSp delSp modSp mod modAnim">
        <pc:chgData name="William Fleming" userId="5d05f12325a4e864" providerId="LiveId" clId="{A3A4E48F-7621-4DD8-BFB3-8B820B8A67B7}" dt="2020-03-07T18:27:31.699" v="13" actId="166"/>
        <pc:sldMkLst>
          <pc:docMk/>
          <pc:sldMk cId="2814248999" sldId="256"/>
        </pc:sldMkLst>
        <pc:spChg chg="add del">
          <ac:chgData name="William Fleming" userId="5d05f12325a4e864" providerId="LiveId" clId="{A3A4E48F-7621-4DD8-BFB3-8B820B8A67B7}" dt="2020-03-07T18:27:21.277" v="12" actId="478"/>
          <ac:spMkLst>
            <pc:docMk/>
            <pc:sldMk cId="2814248999" sldId="256"/>
            <ac:spMk id="3" creationId="{00000000-0000-0000-0000-000000000000}"/>
          </ac:spMkLst>
        </pc:spChg>
        <pc:spChg chg="mod ord">
          <ac:chgData name="William Fleming" userId="5d05f12325a4e864" providerId="LiveId" clId="{A3A4E48F-7621-4DD8-BFB3-8B820B8A67B7}" dt="2020-03-07T18:27:31.699" v="13" actId="166"/>
          <ac:spMkLst>
            <pc:docMk/>
            <pc:sldMk cId="2814248999" sldId="256"/>
            <ac:spMk id="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90CBF87-3C9C-44FF-AF12-8A15C78BA5E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2649977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0CBF87-3C9C-44FF-AF12-8A15C78BA5E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4234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0CBF87-3C9C-44FF-AF12-8A15C78BA5E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73738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0CBF87-3C9C-44FF-AF12-8A15C78BA5E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178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CBF87-3C9C-44FF-AF12-8A15C78BA5E1}" type="datetimeFigureOut">
              <a:rPr lang="en-US" smtClean="0"/>
              <a:t>3/7/2020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48875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0CBF87-3C9C-44FF-AF12-8A15C78BA5E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87480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0CBF87-3C9C-44FF-AF12-8A15C78BA5E1}" type="datetimeFigureOut">
              <a:rPr lang="en-US" smtClean="0"/>
              <a:t>3/7/2020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98617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90CBF87-3C9C-44FF-AF12-8A15C78BA5E1}" type="datetimeFigureOut">
              <a:rPr lang="en-US" smtClean="0"/>
              <a:t>3/7/2020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330975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CBF87-3C9C-44FF-AF12-8A15C78BA5E1}" type="datetimeFigureOut">
              <a:rPr lang="en-US" smtClean="0"/>
              <a:t>3/7/2020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412551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CBF87-3C9C-44FF-AF12-8A15C78BA5E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2317512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CBF87-3C9C-44FF-AF12-8A15C78BA5E1}" type="datetimeFigureOut">
              <a:rPr lang="en-US" smtClean="0"/>
              <a:t>3/7/2020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B54F9-4104-4D6C-BE28-BC738D5409AE}" type="slidenum">
              <a:rPr lang="en-US" smtClean="0"/>
              <a:t>‹#›</a:t>
            </a:fld>
            <a:endParaRPr lang="en-US"/>
          </a:p>
        </p:txBody>
      </p:sp>
    </p:spTree>
    <p:extLst>
      <p:ext uri="{BB962C8B-B14F-4D97-AF65-F5344CB8AC3E}">
        <p14:creationId xmlns:p14="http://schemas.microsoft.com/office/powerpoint/2010/main" val="594034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CBF87-3C9C-44FF-AF12-8A15C78BA5E1}" type="datetimeFigureOut">
              <a:rPr lang="en-US" smtClean="0"/>
              <a:t>3/7/2020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B54F9-4104-4D6C-BE28-BC738D5409AE}" type="slidenum">
              <a:rPr lang="en-US" smtClean="0"/>
              <a:t>‹#›</a:t>
            </a:fld>
            <a:endParaRPr lang="en-US"/>
          </a:p>
        </p:txBody>
      </p:sp>
    </p:spTree>
    <p:extLst>
      <p:ext uri="{BB962C8B-B14F-4D97-AF65-F5344CB8AC3E}">
        <p14:creationId xmlns:p14="http://schemas.microsoft.com/office/powerpoint/2010/main" val="940743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lstStyle/>
          <a:p>
            <a:r>
              <a:rPr lang="en-US" dirty="0"/>
              <a:t>Option 3  -  Case play 3.1.4 F</a:t>
            </a:r>
          </a:p>
        </p:txBody>
      </p:sp>
      <p:graphicFrame>
        <p:nvGraphicFramePr>
          <p:cNvPr id="4" name="Table 3"/>
          <p:cNvGraphicFramePr>
            <a:graphicFrameLocks noGrp="1"/>
          </p:cNvGraphicFramePr>
          <p:nvPr>
            <p:extLst>
              <p:ext uri="{D42A27DB-BD31-4B8C-83A1-F6EECF244321}">
                <p14:modId xmlns:p14="http://schemas.microsoft.com/office/powerpoint/2010/main" val="17601275"/>
              </p:ext>
            </p:extLst>
          </p:nvPr>
        </p:nvGraphicFramePr>
        <p:xfrm>
          <a:off x="990600" y="1524000"/>
          <a:ext cx="2166937" cy="4181163"/>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764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P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3400">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RF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Tracey</a:t>
                      </a: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27" name="TextBox 26"/>
          <p:cNvSpPr txBox="1"/>
          <p:nvPr/>
        </p:nvSpPr>
        <p:spPr>
          <a:xfrm>
            <a:off x="1219200" y="2898633"/>
            <a:ext cx="1861325"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31</a:t>
            </a:r>
            <a:r>
              <a:rPr lang="en-US" sz="900" dirty="0">
                <a:solidFill>
                  <a:srgbClr val="FF0000"/>
                </a:solidFill>
                <a:latin typeface="Arial" panose="020B0604020202020204" pitchFamily="34" charset="0"/>
                <a:cs typeface="Arial" panose="020B0604020202020204" pitchFamily="34" charset="0"/>
              </a:rPr>
              <a:t>             </a:t>
            </a:r>
            <a:r>
              <a:rPr lang="en-US" sz="900" b="1" dirty="0">
                <a:solidFill>
                  <a:srgbClr val="FF0000"/>
                </a:solidFill>
                <a:latin typeface="Arial" panose="020B0604020202020204" pitchFamily="34" charset="0"/>
                <a:cs typeface="Arial" panose="020B0604020202020204" pitchFamily="34" charset="0"/>
              </a:rPr>
              <a:t>D’Angelo (5)    P</a:t>
            </a:r>
            <a:r>
              <a:rPr lang="en-US" sz="900" dirty="0">
                <a:solidFill>
                  <a:srgbClr val="FF0000"/>
                </a:solidFill>
                <a:latin typeface="Arial" panose="020B0604020202020204" pitchFamily="34" charset="0"/>
                <a:cs typeface="Arial" panose="020B0604020202020204" pitchFamily="34" charset="0"/>
              </a:rPr>
              <a:t>       </a:t>
            </a:r>
          </a:p>
        </p:txBody>
      </p:sp>
      <p:sp>
        <p:nvSpPr>
          <p:cNvPr id="28" name="TextBox 27"/>
          <p:cNvSpPr txBox="1"/>
          <p:nvPr/>
        </p:nvSpPr>
        <p:spPr>
          <a:xfrm>
            <a:off x="1219200" y="3042670"/>
            <a:ext cx="1680106"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 19            Hartman (6)     P</a:t>
            </a:r>
          </a:p>
        </p:txBody>
      </p:sp>
      <p:sp>
        <p:nvSpPr>
          <p:cNvPr id="31" name="TextBox 30"/>
          <p:cNvSpPr txBox="1"/>
          <p:nvPr/>
        </p:nvSpPr>
        <p:spPr>
          <a:xfrm>
            <a:off x="2514600" y="1863296"/>
            <a:ext cx="434734" cy="230832"/>
          </a:xfrm>
          <a:prstGeom prst="rect">
            <a:avLst/>
          </a:prstGeom>
          <a:noFill/>
        </p:spPr>
        <p:txBody>
          <a:bodyPr wrap="none" rtlCol="0">
            <a:spAutoFit/>
          </a:bodyPr>
          <a:lstStyle/>
          <a:p>
            <a:r>
              <a:rPr lang="en-US" sz="900" b="1" dirty="0">
                <a:solidFill>
                  <a:srgbClr val="FF0000"/>
                </a:solidFill>
                <a:latin typeface="Arial" panose="020B0604020202020204" pitchFamily="34" charset="0"/>
                <a:cs typeface="Arial" panose="020B0604020202020204" pitchFamily="34" charset="0"/>
              </a:rPr>
              <a:t>P (7)</a:t>
            </a:r>
          </a:p>
        </p:txBody>
      </p:sp>
      <p:cxnSp>
        <p:nvCxnSpPr>
          <p:cNvPr id="8" name="Straight Connector 7"/>
          <p:cNvCxnSpPr/>
          <p:nvPr/>
        </p:nvCxnSpPr>
        <p:spPr>
          <a:xfrm>
            <a:off x="2569879" y="1863296"/>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569879" y="2735767"/>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328780" y="3022206"/>
            <a:ext cx="1393499"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371600" y="3158086"/>
            <a:ext cx="137029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514600" y="2737942"/>
            <a:ext cx="685800"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C (7)  </a:t>
            </a:r>
          </a:p>
        </p:txBody>
      </p:sp>
      <p:sp>
        <p:nvSpPr>
          <p:cNvPr id="5" name="TextBox 4"/>
          <p:cNvSpPr txBox="1"/>
          <p:nvPr/>
        </p:nvSpPr>
        <p:spPr>
          <a:xfrm>
            <a:off x="731572" y="2788754"/>
            <a:ext cx="1280056" cy="369332"/>
          </a:xfrm>
          <a:prstGeom prst="rect">
            <a:avLst/>
          </a:prstGeom>
          <a:noFill/>
        </p:spPr>
        <p:txBody>
          <a:bodyPr wrap="square" rtlCol="0">
            <a:spAutoFit/>
          </a:bodyPr>
          <a:lstStyle/>
          <a:p>
            <a:endParaRPr lang="en-US" dirty="0"/>
          </a:p>
        </p:txBody>
      </p:sp>
      <p:cxnSp>
        <p:nvCxnSpPr>
          <p:cNvPr id="10" name="Straight Connector 9"/>
          <p:cNvCxnSpPr/>
          <p:nvPr/>
        </p:nvCxnSpPr>
        <p:spPr>
          <a:xfrm flipV="1">
            <a:off x="990600" y="2827589"/>
            <a:ext cx="338180" cy="13609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90600" y="2944138"/>
            <a:ext cx="338180" cy="24473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328780" y="5334000"/>
            <a:ext cx="104504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4483" y="5638800"/>
            <a:ext cx="1049337"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733800" y="1371600"/>
            <a:ext cx="4114800" cy="5386090"/>
          </a:xfrm>
          <a:prstGeom prst="rect">
            <a:avLst/>
          </a:prstGeom>
          <a:noFill/>
        </p:spPr>
        <p:txBody>
          <a:bodyPr wrap="square" rtlCol="0">
            <a:spAutoFit/>
          </a:bodyPr>
          <a:lstStyle/>
          <a:p>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starts game as P/DH</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the 5</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D’Angelo enters the game for </a:t>
            </a:r>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as P</a:t>
            </a:r>
          </a:p>
          <a:p>
            <a:endParaRPr lang="en-US"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continues as DH</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the 6</a:t>
            </a:r>
            <a:r>
              <a:rPr lang="en-US" sz="1600" baseline="30000" dirty="0">
                <a:latin typeface="Arial" panose="020B0604020202020204" pitchFamily="34" charset="0"/>
                <a:cs typeface="Arial" panose="020B0604020202020204" pitchFamily="34" charset="0"/>
              </a:rPr>
              <a:t>th </a:t>
            </a:r>
            <a:r>
              <a:rPr lang="en-US" sz="1600" dirty="0">
                <a:latin typeface="Arial" panose="020B0604020202020204" pitchFamily="34" charset="0"/>
                <a:cs typeface="Arial" panose="020B0604020202020204" pitchFamily="34" charset="0"/>
              </a:rPr>
              <a:t>Hartman enters as P for D’Angelo with </a:t>
            </a:r>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remaining as DH for Hartman</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the 7</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is re-entered as C and is still the DH. Andrews moves to P</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                </a:t>
            </a:r>
          </a:p>
          <a:p>
            <a:r>
              <a:rPr lang="en-US" sz="1600" dirty="0">
                <a:latin typeface="Arial" panose="020B0604020202020204" pitchFamily="34" charset="0"/>
                <a:cs typeface="Arial" panose="020B0604020202020204" pitchFamily="34" charset="0"/>
              </a:rPr>
              <a:t>Legal?</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Yes for all.  The only changes made were defensive ones and </a:t>
            </a:r>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was never replaced as the DH.</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14248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1" grpId="0"/>
      <p:bldP spid="6" grpId="0"/>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  Case play 3.1.4 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7811538"/>
              </p:ext>
            </p:extLst>
          </p:nvPr>
        </p:nvGraphicFramePr>
        <p:xfrm>
          <a:off x="1524000" y="1600200"/>
          <a:ext cx="2166937" cy="4054479"/>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36">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1000">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RF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P</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Tracey</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3" name="TextBox 2"/>
          <p:cNvSpPr txBox="1"/>
          <p:nvPr/>
        </p:nvSpPr>
        <p:spPr>
          <a:xfrm>
            <a:off x="4800600" y="1600200"/>
            <a:ext cx="3124200" cy="3293209"/>
          </a:xfrm>
          <a:prstGeom prst="rect">
            <a:avLst/>
          </a:prstGeom>
          <a:noFill/>
        </p:spPr>
        <p:txBody>
          <a:bodyPr wrap="square" rtlCol="0">
            <a:spAutoFit/>
          </a:bodyPr>
          <a:lstStyle/>
          <a:p>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is listed as RF/DH in the 4th spot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the 5</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inning Hartman enters the game in RF</a:t>
            </a:r>
          </a:p>
          <a:p>
            <a:endParaRPr lang="en-US" sz="1600" dirty="0">
              <a:latin typeface="Arial" panose="020B0604020202020204" pitchFamily="34" charset="0"/>
              <a:cs typeface="Arial" panose="020B0604020202020204" pitchFamily="34" charset="0"/>
            </a:endParaRPr>
          </a:p>
          <a:p>
            <a:r>
              <a:rPr lang="en-US" sz="1600" dirty="0" err="1">
                <a:latin typeface="Arial" panose="020B0604020202020204" pitchFamily="34" charset="0"/>
                <a:cs typeface="Arial" panose="020B0604020202020204" pitchFamily="34" charset="0"/>
              </a:rPr>
              <a:t>VanHouwe</a:t>
            </a:r>
            <a:r>
              <a:rPr lang="en-US" sz="1600" dirty="0">
                <a:latin typeface="Arial" panose="020B0604020202020204" pitchFamily="34" charset="0"/>
                <a:cs typeface="Arial" panose="020B0604020202020204" pitchFamily="34" charset="0"/>
              </a:rPr>
              <a:t> remains as the DH</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LEGAL?</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Yes – a straight substitution for the defensive player not affecting the DH.</a:t>
            </a:r>
          </a:p>
        </p:txBody>
      </p:sp>
      <p:sp>
        <p:nvSpPr>
          <p:cNvPr id="5" name="TextBox 4"/>
          <p:cNvSpPr txBox="1"/>
          <p:nvPr/>
        </p:nvSpPr>
        <p:spPr>
          <a:xfrm>
            <a:off x="1788340" y="3099586"/>
            <a:ext cx="2396592"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19            Hartman  (5)    RF</a:t>
            </a:r>
          </a:p>
        </p:txBody>
      </p:sp>
      <p:cxnSp>
        <p:nvCxnSpPr>
          <p:cNvPr id="8" name="Straight Connector 7"/>
          <p:cNvCxnSpPr/>
          <p:nvPr/>
        </p:nvCxnSpPr>
        <p:spPr>
          <a:xfrm>
            <a:off x="3124200" y="2819400"/>
            <a:ext cx="13048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30742" y="3014778"/>
            <a:ext cx="241250" cy="24295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372896">
            <a:off x="1634254" y="2871006"/>
            <a:ext cx="308169" cy="176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p:nvCxnSpPr>
        <p:spPr>
          <a:xfrm>
            <a:off x="1788340" y="5562600"/>
            <a:ext cx="119829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549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  Case play 3.1.4 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9930964"/>
              </p:ext>
            </p:extLst>
          </p:nvPr>
        </p:nvGraphicFramePr>
        <p:xfrm>
          <a:off x="1524000" y="1600200"/>
          <a:ext cx="2166937" cy="3954467"/>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36">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2B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RF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Tracey</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3" name="TextBox 2"/>
          <p:cNvSpPr txBox="1"/>
          <p:nvPr/>
        </p:nvSpPr>
        <p:spPr>
          <a:xfrm>
            <a:off x="5029200" y="1600200"/>
            <a:ext cx="2819400" cy="480131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Leonard is the </a:t>
            </a:r>
            <a:r>
              <a:rPr lang="en-US" sz="1600" dirty="0">
                <a:latin typeface="Arial" panose="020B0604020202020204" pitchFamily="34" charset="0"/>
                <a:cs typeface="Arial" panose="020B0604020202020204" pitchFamily="34" charset="0"/>
              </a:rPr>
              <a:t>2B/DH in the 4</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spot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 the 4th inning D’Angelo bats for Leonard</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LEGAL?</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YES.  However the DH is terminated for the rest of the game.  Leonard is removed from the game but can re-enter as a starter in the 4th spot.  If he does D’Angelo is removed.  If D’Angelo remains in the game he plays 2B and bats for himself.  We now have a 9 man lineup.</a:t>
            </a:r>
          </a:p>
        </p:txBody>
      </p:sp>
      <p:sp>
        <p:nvSpPr>
          <p:cNvPr id="5" name="TextBox 4"/>
          <p:cNvSpPr txBox="1"/>
          <p:nvPr/>
        </p:nvSpPr>
        <p:spPr>
          <a:xfrm>
            <a:off x="1844675" y="3092506"/>
            <a:ext cx="2117725"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31          D’Angelo</a:t>
            </a:r>
            <a:r>
              <a:rPr lang="en-US" sz="900" dirty="0">
                <a:solidFill>
                  <a:srgbClr val="FF0000"/>
                </a:solidFill>
                <a:latin typeface="Arial" panose="020B0604020202020204" pitchFamily="34" charset="0"/>
                <a:cs typeface="Arial" panose="020B0604020202020204" pitchFamily="34" charset="0"/>
              </a:rPr>
              <a:t>        </a:t>
            </a:r>
            <a:r>
              <a:rPr lang="en-US" sz="900" b="1" dirty="0">
                <a:solidFill>
                  <a:srgbClr val="FF0000"/>
                </a:solidFill>
                <a:latin typeface="Arial" panose="020B0604020202020204" pitchFamily="34" charset="0"/>
                <a:cs typeface="Arial" panose="020B0604020202020204" pitchFamily="34" charset="0"/>
              </a:rPr>
              <a:t>PH</a:t>
            </a:r>
          </a:p>
        </p:txBody>
      </p:sp>
      <p:sp>
        <p:nvSpPr>
          <p:cNvPr id="6" name="TextBox 5"/>
          <p:cNvSpPr txBox="1"/>
          <p:nvPr/>
        </p:nvSpPr>
        <p:spPr>
          <a:xfrm>
            <a:off x="3505200" y="5909072"/>
            <a:ext cx="1524000" cy="369332"/>
          </a:xfrm>
          <a:prstGeom prst="rect">
            <a:avLst/>
          </a:prstGeom>
          <a:noFill/>
        </p:spPr>
        <p:txBody>
          <a:bodyPr wrap="square" rtlCol="0">
            <a:spAutoFit/>
          </a:bodyPr>
          <a:lstStyle/>
          <a:p>
            <a:endParaRPr lang="en-US" dirty="0"/>
          </a:p>
        </p:txBody>
      </p:sp>
      <p:cxnSp>
        <p:nvCxnSpPr>
          <p:cNvPr id="8" name="Straight Connector 7"/>
          <p:cNvCxnSpPr/>
          <p:nvPr/>
        </p:nvCxnSpPr>
        <p:spPr>
          <a:xfrm>
            <a:off x="2329526" y="2822772"/>
            <a:ext cx="94707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352800" y="3092506"/>
            <a:ext cx="332142" cy="230832"/>
          </a:xfrm>
          <a:prstGeom prst="rect">
            <a:avLst/>
          </a:prstGeom>
          <a:noFill/>
        </p:spPr>
        <p:txBody>
          <a:bodyPr wrap="none" rtlCol="0">
            <a:spAutoFit/>
          </a:bodyPr>
          <a:lstStyle/>
          <a:p>
            <a:r>
              <a:rPr lang="en-US" sz="900" b="1" dirty="0">
                <a:solidFill>
                  <a:srgbClr val="FF0000"/>
                </a:solidFill>
                <a:latin typeface="Arial" panose="020B0604020202020204" pitchFamily="34" charset="0"/>
                <a:cs typeface="Arial" panose="020B0604020202020204" pitchFamily="34" charset="0"/>
              </a:rPr>
              <a:t>2B</a:t>
            </a:r>
          </a:p>
        </p:txBody>
      </p:sp>
      <p:cxnSp>
        <p:nvCxnSpPr>
          <p:cNvPr id="12" name="Straight Connector 11"/>
          <p:cNvCxnSpPr/>
          <p:nvPr/>
        </p:nvCxnSpPr>
        <p:spPr>
          <a:xfrm>
            <a:off x="3124200" y="3211866"/>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429000" y="2822772"/>
            <a:ext cx="25594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981578"/>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941609">
            <a:off x="1606497" y="2841143"/>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4" name="Straight Connector 13"/>
          <p:cNvCxnSpPr/>
          <p:nvPr/>
        </p:nvCxnSpPr>
        <p:spPr>
          <a:xfrm>
            <a:off x="1844676" y="5181600"/>
            <a:ext cx="10668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85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  Case play 3.1.4 I</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5306657"/>
              </p:ext>
            </p:extLst>
          </p:nvPr>
        </p:nvGraphicFramePr>
        <p:xfrm>
          <a:off x="1524000" y="1600200"/>
          <a:ext cx="2166937" cy="3954467"/>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36">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Tracey</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P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RF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5" name="TextBox 4"/>
          <p:cNvSpPr txBox="1"/>
          <p:nvPr/>
        </p:nvSpPr>
        <p:spPr>
          <a:xfrm>
            <a:off x="4120869" y="1219200"/>
            <a:ext cx="3886199" cy="5539978"/>
          </a:xfrm>
          <a:prstGeom prst="rect">
            <a:avLst/>
          </a:prstGeom>
          <a:noFill/>
        </p:spPr>
        <p:txBody>
          <a:bodyPr wrap="square" rtlCol="0">
            <a:spAutoFit/>
          </a:bodyPr>
          <a:lstStyle/>
          <a:p>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is the starting P/DH 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spot</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a:t>
            </a:r>
            <a:r>
              <a:rPr lang="en-US" sz="1400" dirty="0" err="1">
                <a:latin typeface="Arial" panose="020B0604020202020204" pitchFamily="34" charset="0"/>
                <a:cs typeface="Arial" panose="020B0604020202020204" pitchFamily="34" charset="0"/>
              </a:rPr>
              <a:t>Varju</a:t>
            </a:r>
            <a:r>
              <a:rPr lang="en-US" sz="1400" dirty="0">
                <a:latin typeface="Arial" panose="020B0604020202020204" pitchFamily="34" charset="0"/>
                <a:cs typeface="Arial" panose="020B0604020202020204" pitchFamily="34" charset="0"/>
              </a:rPr>
              <a:t> replaces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as P.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remains the DH.</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5</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is injured while running out a hit and cannot continue.  Hartman PRs for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LEGAL?</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YES.  The DH is terminated and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is removed from the game. </a:t>
            </a:r>
          </a:p>
          <a:p>
            <a:r>
              <a:rPr lang="en-US" sz="1400" dirty="0">
                <a:latin typeface="Arial" panose="020B0604020202020204" pitchFamily="34" charset="0"/>
                <a:cs typeface="Arial" panose="020B0604020202020204" pitchFamily="34" charset="0"/>
              </a:rPr>
              <a:t> </a:t>
            </a:r>
          </a:p>
          <a:p>
            <a:r>
              <a:rPr lang="en-US" sz="1400" dirty="0">
                <a:latin typeface="Arial" panose="020B0604020202020204" pitchFamily="34" charset="0"/>
                <a:cs typeface="Arial" panose="020B0604020202020204" pitchFamily="34" charset="0"/>
              </a:rPr>
              <a:t>Since Hartman PR for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Varju</a:t>
            </a:r>
            <a:r>
              <a:rPr lang="en-US" sz="1400" dirty="0">
                <a:latin typeface="Arial" panose="020B0604020202020204" pitchFamily="34" charset="0"/>
                <a:cs typeface="Arial" panose="020B0604020202020204" pitchFamily="34" charset="0"/>
              </a:rPr>
              <a:t> is removed as Hartman occupies that spot in the lineup.  Hartman will be the P in the next half inning and continue batting for himself.  </a:t>
            </a:r>
            <a:r>
              <a:rPr lang="en-US" sz="1400" dirty="0" err="1">
                <a:latin typeface="Arial" panose="020B0604020202020204" pitchFamily="34" charset="0"/>
                <a:cs typeface="Arial" panose="020B0604020202020204" pitchFamily="34" charset="0"/>
              </a:rPr>
              <a:t>Varju</a:t>
            </a:r>
            <a:r>
              <a:rPr lang="en-US" sz="1400" dirty="0">
                <a:latin typeface="Arial" panose="020B0604020202020204" pitchFamily="34" charset="0"/>
                <a:cs typeface="Arial" panose="020B0604020202020204" pitchFamily="34" charset="0"/>
              </a:rPr>
              <a:t> could have become the PR for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instead of Hartman.  </a:t>
            </a:r>
            <a:r>
              <a:rPr lang="en-US" sz="1400" dirty="0" err="1">
                <a:latin typeface="Arial" panose="020B0604020202020204" pitchFamily="34" charset="0"/>
                <a:cs typeface="Arial" panose="020B0604020202020204" pitchFamily="34" charset="0"/>
              </a:rPr>
              <a:t>Varju</a:t>
            </a:r>
            <a:r>
              <a:rPr lang="en-US" sz="1400" dirty="0">
                <a:latin typeface="Arial" panose="020B0604020202020204" pitchFamily="34" charset="0"/>
                <a:cs typeface="Arial" panose="020B0604020202020204" pitchFamily="34" charset="0"/>
              </a:rPr>
              <a:t> would then remain the P and bat for himself.</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As a starter </a:t>
            </a:r>
            <a:r>
              <a:rPr lang="en-US" sz="1400" dirty="0" err="1">
                <a:latin typeface="Arial" panose="020B0604020202020204" pitchFamily="34" charset="0"/>
                <a:cs typeface="Arial" panose="020B0604020202020204" pitchFamily="34" charset="0"/>
              </a:rPr>
              <a:t>Klembara</a:t>
            </a:r>
            <a:r>
              <a:rPr lang="en-US" sz="1400" dirty="0">
                <a:latin typeface="Arial" panose="020B0604020202020204" pitchFamily="34" charset="0"/>
                <a:cs typeface="Arial" panose="020B0604020202020204" pitchFamily="34" charset="0"/>
              </a:rPr>
              <a:t> could re-enter 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spot.</a:t>
            </a:r>
          </a:p>
          <a:p>
            <a:endParaRPr lang="en-US" dirty="0"/>
          </a:p>
        </p:txBody>
      </p:sp>
      <p:sp>
        <p:nvSpPr>
          <p:cNvPr id="6" name="TextBox 5"/>
          <p:cNvSpPr txBox="1"/>
          <p:nvPr/>
        </p:nvSpPr>
        <p:spPr>
          <a:xfrm>
            <a:off x="1730971" y="2990891"/>
            <a:ext cx="2389898"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 31              </a:t>
            </a:r>
            <a:r>
              <a:rPr lang="en-US" sz="900" b="1" dirty="0" err="1">
                <a:solidFill>
                  <a:srgbClr val="FF0000"/>
                </a:solidFill>
                <a:latin typeface="Arial" panose="020B0604020202020204" pitchFamily="34" charset="0"/>
                <a:cs typeface="Arial" panose="020B0604020202020204" pitchFamily="34" charset="0"/>
              </a:rPr>
              <a:t>Varju</a:t>
            </a:r>
            <a:r>
              <a:rPr lang="en-US" sz="900" b="1" dirty="0">
                <a:solidFill>
                  <a:srgbClr val="FF0000"/>
                </a:solidFill>
                <a:latin typeface="Arial" panose="020B0604020202020204" pitchFamily="34" charset="0"/>
                <a:cs typeface="Arial" panose="020B0604020202020204" pitchFamily="34" charset="0"/>
              </a:rPr>
              <a:t>    (4)      P</a:t>
            </a:r>
          </a:p>
        </p:txBody>
      </p:sp>
      <p:sp>
        <p:nvSpPr>
          <p:cNvPr id="7" name="TextBox 6"/>
          <p:cNvSpPr txBox="1"/>
          <p:nvPr/>
        </p:nvSpPr>
        <p:spPr>
          <a:xfrm>
            <a:off x="1730970" y="2833048"/>
            <a:ext cx="2286000"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19              Hartman  (5)   PR</a:t>
            </a:r>
          </a:p>
        </p:txBody>
      </p:sp>
      <p:cxnSp>
        <p:nvCxnSpPr>
          <p:cNvPr id="10" name="Straight Connector 9"/>
          <p:cNvCxnSpPr/>
          <p:nvPr/>
        </p:nvCxnSpPr>
        <p:spPr>
          <a:xfrm>
            <a:off x="3124200" y="2821269"/>
            <a:ext cx="762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396633" y="2852136"/>
            <a:ext cx="304800"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P</a:t>
            </a:r>
          </a:p>
        </p:txBody>
      </p:sp>
      <p:cxnSp>
        <p:nvCxnSpPr>
          <p:cNvPr id="21" name="Straight Connector 20"/>
          <p:cNvCxnSpPr/>
          <p:nvPr/>
        </p:nvCxnSpPr>
        <p:spPr>
          <a:xfrm>
            <a:off x="3162300" y="2948464"/>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418211" y="2821269"/>
            <a:ext cx="267037"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844675" y="3106307"/>
            <a:ext cx="135572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362200" y="2812400"/>
            <a:ext cx="658827"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990265"/>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847200">
            <a:off x="1608733" y="2850156"/>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2" name="Straight Connector 11"/>
          <p:cNvCxnSpPr/>
          <p:nvPr/>
        </p:nvCxnSpPr>
        <p:spPr>
          <a:xfrm>
            <a:off x="1826777" y="5181600"/>
            <a:ext cx="89277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844675" y="5486400"/>
            <a:ext cx="108124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85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  Case play 3.1.4 J(a)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7087066"/>
              </p:ext>
            </p:extLst>
          </p:nvPr>
        </p:nvGraphicFramePr>
        <p:xfrm>
          <a:off x="1524000" y="1600200"/>
          <a:ext cx="2166937" cy="4154491"/>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36">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P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1012">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RF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Tracey</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3" name="TextBox 2"/>
          <p:cNvSpPr txBox="1"/>
          <p:nvPr/>
        </p:nvSpPr>
        <p:spPr>
          <a:xfrm>
            <a:off x="4114800" y="1757571"/>
            <a:ext cx="3962400" cy="5478423"/>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D’Angelo is the starting P/DH 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spot</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D’Angelo is injured  while running out a double and is replaced by PR Hartman.  The DH is TERMINATED and D’Angelo is removed from the game.</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Hartman  becomes P when his team takes the field in the next half inning.</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6</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D’Angelo PHs for Hartman and returns as P the next time his team is on defense.</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LEGAL?</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YES.  The DH was terminated.  D’Angelo was removed as both the new offensive player Hartman and D’Angelo cannot be in the lineup at the </a:t>
            </a:r>
            <a:r>
              <a:rPr lang="en-US" sz="1400">
                <a:latin typeface="Arial" panose="020B0604020202020204" pitchFamily="34" charset="0"/>
                <a:cs typeface="Arial" panose="020B0604020202020204" pitchFamily="34" charset="0"/>
              </a:rPr>
              <a:t>same time.</a:t>
            </a: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 D’Angelo  returned as a starter and PH for Hartman.</a:t>
            </a: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5" name="TextBox 4"/>
          <p:cNvSpPr txBox="1"/>
          <p:nvPr/>
        </p:nvSpPr>
        <p:spPr>
          <a:xfrm>
            <a:off x="1722437" y="3026933"/>
            <a:ext cx="2158368"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  19            Hartman (4)   PR</a:t>
            </a:r>
          </a:p>
        </p:txBody>
      </p:sp>
      <p:sp>
        <p:nvSpPr>
          <p:cNvPr id="18" name="TextBox 17"/>
          <p:cNvSpPr txBox="1"/>
          <p:nvPr/>
        </p:nvSpPr>
        <p:spPr>
          <a:xfrm>
            <a:off x="1722437" y="3238241"/>
            <a:ext cx="1706563"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20             D’Angelo (6)   PH</a:t>
            </a:r>
          </a:p>
        </p:txBody>
      </p:sp>
      <p:cxnSp>
        <p:nvCxnSpPr>
          <p:cNvPr id="47" name="Straight Connector 46"/>
          <p:cNvCxnSpPr/>
          <p:nvPr/>
        </p:nvCxnSpPr>
        <p:spPr>
          <a:xfrm>
            <a:off x="1905000" y="3142349"/>
            <a:ext cx="1145445" cy="188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124200" y="3362321"/>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505200" y="3228024"/>
            <a:ext cx="228600"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P</a:t>
            </a:r>
          </a:p>
        </p:txBody>
      </p:sp>
      <p:sp>
        <p:nvSpPr>
          <p:cNvPr id="53" name="TextBox 52"/>
          <p:cNvSpPr txBox="1"/>
          <p:nvPr/>
        </p:nvSpPr>
        <p:spPr>
          <a:xfrm>
            <a:off x="3482272" y="3034568"/>
            <a:ext cx="228600"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P</a:t>
            </a:r>
          </a:p>
        </p:txBody>
      </p:sp>
      <p:cxnSp>
        <p:nvCxnSpPr>
          <p:cNvPr id="56" name="Straight Connector 55"/>
          <p:cNvCxnSpPr/>
          <p:nvPr/>
        </p:nvCxnSpPr>
        <p:spPr>
          <a:xfrm>
            <a:off x="3521384" y="3149984"/>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24200" y="3142349"/>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426976" y="2822772"/>
            <a:ext cx="2286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351073" y="2819400"/>
            <a:ext cx="849327" cy="337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004529"/>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130823">
            <a:off x="1600199" y="2846060"/>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Straight Connector 10"/>
          <p:cNvCxnSpPr/>
          <p:nvPr/>
        </p:nvCxnSpPr>
        <p:spPr>
          <a:xfrm>
            <a:off x="1844675" y="5708931"/>
            <a:ext cx="110335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74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18" grpId="0"/>
      <p:bldP spid="52" grpId="0"/>
      <p:bldP spid="5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  Case play 3.1.4 J(b)</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7052492"/>
              </p:ext>
            </p:extLst>
          </p:nvPr>
        </p:nvGraphicFramePr>
        <p:xfrm>
          <a:off x="1524000" y="1600200"/>
          <a:ext cx="2166937" cy="3954467"/>
        </p:xfrm>
        <a:graphic>
          <a:graphicData uri="http://schemas.openxmlformats.org/drawingml/2006/table">
            <a:tbl>
              <a:tblPr/>
              <a:tblGrid>
                <a:gridCol w="254000">
                  <a:extLst>
                    <a:ext uri="{9D8B030D-6E8A-4147-A177-3AD203B41FA5}">
                      <a16:colId xmlns:a16="http://schemas.microsoft.com/office/drawing/2014/main" val="20000"/>
                    </a:ext>
                  </a:extLst>
                </a:gridCol>
                <a:gridCol w="555625">
                  <a:extLst>
                    <a:ext uri="{9D8B030D-6E8A-4147-A177-3AD203B41FA5}">
                      <a16:colId xmlns:a16="http://schemas.microsoft.com/office/drawing/2014/main" val="20001"/>
                    </a:ext>
                  </a:extLst>
                </a:gridCol>
                <a:gridCol w="750887">
                  <a:extLst>
                    <a:ext uri="{9D8B030D-6E8A-4147-A177-3AD203B41FA5}">
                      <a16:colId xmlns:a16="http://schemas.microsoft.com/office/drawing/2014/main" val="20002"/>
                    </a:ext>
                  </a:extLst>
                </a:gridCol>
                <a:gridCol w="606425">
                  <a:extLst>
                    <a:ext uri="{9D8B030D-6E8A-4147-A177-3AD203B41FA5}">
                      <a16:colId xmlns:a16="http://schemas.microsoft.com/office/drawing/2014/main" val="20003"/>
                    </a:ext>
                  </a:extLst>
                </a:gridCol>
              </a:tblGrid>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Number</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Name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Position</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Andrews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C</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Williams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0036">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Varju</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4</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D’Angelo</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P    /  DH</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itchFamily="34" charset="0"/>
                        <a:cs typeface="Arial"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6</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chemeClr val="tx1"/>
                          </a:solidFill>
                          <a:effectLst/>
                          <a:latin typeface="Arial" pitchFamily="34" charset="0"/>
                          <a:cs typeface="Times New Roman" pitchFamily="18" charset="0"/>
                        </a:rPr>
                        <a:t>Klembara</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RF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35</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Leonard</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8</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Fredericks</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CF</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27</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Applegate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LF</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22275">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10</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12</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Tracey</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3B</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412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Substitutes</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31</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Arial" pitchFamily="34" charset="0"/>
                          <a:cs typeface="Times New Roman" pitchFamily="18" charset="0"/>
                        </a:rPr>
                        <a:t>VanHouwe</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itchFamily="34" charset="0"/>
                          <a:cs typeface="Times New Roman" pitchFamily="18" charset="0"/>
                        </a:rPr>
                        <a:t>19</a:t>
                      </a:r>
                      <a:endParaRPr kumimoji="0" lang="en-US" altLang="en-US" sz="900" b="1" i="0" u="none" strike="noStrike" cap="none" normalizeH="0" baseline="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chemeClr val="tx1"/>
                          </a:solidFill>
                          <a:effectLst/>
                          <a:latin typeface="Arial" pitchFamily="34" charset="0"/>
                          <a:cs typeface="Times New Roman" pitchFamily="18" charset="0"/>
                        </a:rPr>
                        <a:t>Hartman</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buFont typeface="Wingdings" pitchFamily="2" charset="2"/>
                        <a:defRPr sz="2200">
                          <a:solidFill>
                            <a:schemeClr val="tx1"/>
                          </a:solidFill>
                          <a:latin typeface="Calibri" pitchFamily="34" charset="0"/>
                        </a:defRPr>
                      </a:lvl1pPr>
                      <a:lvl2pPr marL="742950" indent="-285750">
                        <a:buFont typeface="Arial" pitchFamily="34" charset="0"/>
                        <a:defRPr sz="2000">
                          <a:solidFill>
                            <a:schemeClr val="tx1"/>
                          </a:solidFill>
                          <a:latin typeface="Calibri" pitchFamily="34" charset="0"/>
                        </a:defRPr>
                      </a:lvl2pPr>
                      <a:lvl3pPr marL="1143000" indent="-228600">
                        <a:buFont typeface="Calibri" pitchFamily="34" charset="0"/>
                        <a:defRPr>
                          <a:solidFill>
                            <a:schemeClr val="tx1"/>
                          </a:solidFill>
                          <a:latin typeface="Calibri" pitchFamily="34" charset="0"/>
                        </a:defRPr>
                      </a:lvl3pPr>
                      <a:lvl4pPr marL="1600200" indent="-228600">
                        <a:buFont typeface="Courier New" pitchFamily="49" charset="0"/>
                        <a:defRPr>
                          <a:solidFill>
                            <a:schemeClr val="tx1"/>
                          </a:solidFill>
                          <a:latin typeface="Calibri" pitchFamily="34" charset="0"/>
                        </a:defRPr>
                      </a:lvl4pPr>
                      <a:lvl5pPr marL="2057400" indent="-228600">
                        <a:buFont typeface="Arial" pitchFamily="34" charset="0"/>
                        <a:defRPr>
                          <a:solidFill>
                            <a:schemeClr val="tx1"/>
                          </a:solidFill>
                          <a:latin typeface="Calibri" pitchFamily="34" charset="0"/>
                        </a:defRPr>
                      </a:lvl5pPr>
                      <a:lvl6pPr marL="2514600" indent="-228600" eaLnBrk="0" fontAlgn="base" hangingPunct="0">
                        <a:spcBef>
                          <a:spcPct val="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0"/>
                        </a:spcBef>
                        <a:spcAft>
                          <a:spcPct val="0"/>
                        </a:spcAft>
                        <a:buFont typeface="Arial" pitchFamily="34"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itchFamily="34" charset="0"/>
                          <a:cs typeface="Times New Roman" pitchFamily="18" charset="0"/>
                        </a:rPr>
                        <a:t> </a:t>
                      </a:r>
                      <a:endParaRPr kumimoji="0" lang="en-US" altLang="en-US" sz="900" b="1" i="0" u="none" strike="noStrike" cap="none" normalizeH="0" baseline="0" dirty="0">
                        <a:ln>
                          <a:noFill/>
                        </a:ln>
                        <a:solidFill>
                          <a:schemeClr val="tx1"/>
                        </a:solidFill>
                        <a:effectLst/>
                        <a:latin typeface="Times New Roman" pitchFamily="18" charset="0"/>
                        <a:cs typeface="Times New Roman" pitchFamily="18" charset="0"/>
                      </a:endParaRPr>
                    </a:p>
                  </a:txBody>
                  <a:tcPr marL="48243" marR="4824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5" name="TextBox 4"/>
          <p:cNvSpPr txBox="1"/>
          <p:nvPr/>
        </p:nvSpPr>
        <p:spPr>
          <a:xfrm>
            <a:off x="4038600" y="1676400"/>
            <a:ext cx="4648200" cy="3970318"/>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D’Angelo is the starting P/DH batting 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spot.</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4</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D’Angelo is injured while running out a double and is replaced by PR Hartman. D’ Angelo is removed since the new offensive player Hartman and D’Angelo cannot be in the lineup together.</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Hartman  becomes P when his team takes the field in the next half inning.</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In the 6</a:t>
            </a:r>
            <a:r>
              <a:rPr lang="en-US" sz="1400" baseline="30000" dirty="0">
                <a:latin typeface="Arial" panose="020B0604020202020204" pitchFamily="34" charset="0"/>
                <a:cs typeface="Arial" panose="020B0604020202020204" pitchFamily="34" charset="0"/>
              </a:rPr>
              <a:t>th</a:t>
            </a:r>
            <a:r>
              <a:rPr lang="en-US" sz="1400" dirty="0">
                <a:latin typeface="Arial" panose="020B0604020202020204" pitchFamily="34" charset="0"/>
                <a:cs typeface="Arial" panose="020B0604020202020204" pitchFamily="34" charset="0"/>
              </a:rPr>
              <a:t> inning D’Angelo returns to play 1B for Williams.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LEGAL?</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NO.  D’Angelo and Hartman are locked into the same spot in the lineup  They cannot participate on offense or defense at the same time.  D’Angelo cannot move into the second spot to alter the </a:t>
            </a:r>
            <a:r>
              <a:rPr lang="en-US" sz="1400">
                <a:latin typeface="Arial" panose="020B0604020202020204" pitchFamily="34" charset="0"/>
                <a:cs typeface="Arial" panose="020B0604020202020204" pitchFamily="34" charset="0"/>
              </a:rPr>
              <a:t>batting order.  </a:t>
            </a:r>
            <a:endParaRPr lang="en-US" sz="1400" dirty="0">
              <a:latin typeface="Arial" panose="020B0604020202020204" pitchFamily="34" charset="0"/>
              <a:cs typeface="Arial" panose="020B0604020202020204" pitchFamily="34" charset="0"/>
            </a:endParaRPr>
          </a:p>
        </p:txBody>
      </p:sp>
      <p:sp>
        <p:nvSpPr>
          <p:cNvPr id="6" name="TextBox 5"/>
          <p:cNvSpPr txBox="1"/>
          <p:nvPr/>
        </p:nvSpPr>
        <p:spPr>
          <a:xfrm>
            <a:off x="1885588" y="3015228"/>
            <a:ext cx="2076812"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19        Hartman (4)    PR</a:t>
            </a:r>
          </a:p>
        </p:txBody>
      </p:sp>
      <p:sp>
        <p:nvSpPr>
          <p:cNvPr id="7" name="TextBox 6"/>
          <p:cNvSpPr txBox="1"/>
          <p:nvPr/>
        </p:nvSpPr>
        <p:spPr>
          <a:xfrm>
            <a:off x="1722437" y="2241494"/>
            <a:ext cx="2544763"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20              D’Angelo (6)   1B</a:t>
            </a:r>
          </a:p>
        </p:txBody>
      </p:sp>
      <p:cxnSp>
        <p:nvCxnSpPr>
          <p:cNvPr id="10" name="Straight Connector 9"/>
          <p:cNvCxnSpPr/>
          <p:nvPr/>
        </p:nvCxnSpPr>
        <p:spPr>
          <a:xfrm>
            <a:off x="2362200" y="2819400"/>
            <a:ext cx="129101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451592" y="3015228"/>
            <a:ext cx="201626" cy="230832"/>
          </a:xfrm>
          <a:prstGeom prst="rect">
            <a:avLst/>
          </a:prstGeom>
          <a:noFill/>
        </p:spPr>
        <p:txBody>
          <a:bodyPr wrap="square" rtlCol="0">
            <a:spAutoFit/>
          </a:bodyPr>
          <a:lstStyle/>
          <a:p>
            <a:r>
              <a:rPr lang="en-US" sz="900" b="1" dirty="0">
                <a:solidFill>
                  <a:srgbClr val="FF0000"/>
                </a:solidFill>
                <a:latin typeface="Arial" panose="020B0604020202020204" pitchFamily="34" charset="0"/>
                <a:cs typeface="Arial" panose="020B0604020202020204" pitchFamily="34" charset="0"/>
              </a:rPr>
              <a:t>P</a:t>
            </a:r>
          </a:p>
        </p:txBody>
      </p:sp>
      <p:cxnSp>
        <p:nvCxnSpPr>
          <p:cNvPr id="17" name="Straight Connector 16"/>
          <p:cNvCxnSpPr/>
          <p:nvPr/>
        </p:nvCxnSpPr>
        <p:spPr>
          <a:xfrm>
            <a:off x="3124200" y="3130644"/>
            <a:ext cx="152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03762" y="2241494"/>
            <a:ext cx="147283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1113" y="3015447"/>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732387">
            <a:off x="1600200" y="2846279"/>
            <a:ext cx="244475" cy="13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 name="Straight Connector 14"/>
          <p:cNvCxnSpPr/>
          <p:nvPr/>
        </p:nvCxnSpPr>
        <p:spPr>
          <a:xfrm>
            <a:off x="1885588" y="5486400"/>
            <a:ext cx="123861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74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7"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1097</Words>
  <Application>Microsoft Office PowerPoint</Application>
  <PresentationFormat>On-screen Show (4:3)</PresentationFormat>
  <Paragraphs>482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Option 3  -  Case play 3.1.4 F</vt:lpstr>
      <vt:lpstr>Option 3  -  Case play 3.1.4 G</vt:lpstr>
      <vt:lpstr>Option 3  -  Case play 3.1.4 H</vt:lpstr>
      <vt:lpstr>Option 3  -  Case play 3.1.4 I</vt:lpstr>
      <vt:lpstr>Option 3  -  Case play 3.1.4 J(a)</vt:lpstr>
      <vt:lpstr>Option 3  -  Case play 3.1.4 J(b)</vt:lpstr>
    </vt:vector>
  </TitlesOfParts>
  <Company>Franklin &amp; Marshall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 3 Case play 3.1.4 F</dc:title>
  <dc:creator>Mike</dc:creator>
  <cp:lastModifiedBy>William Fleming</cp:lastModifiedBy>
  <cp:revision>64</cp:revision>
  <dcterms:created xsi:type="dcterms:W3CDTF">2020-01-27T22:25:30Z</dcterms:created>
  <dcterms:modified xsi:type="dcterms:W3CDTF">2020-03-07T18:27:40Z</dcterms:modified>
</cp:coreProperties>
</file>