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3"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A4E48F-7621-4DD8-BFB3-8B820B8A67B7}" v="4" dt="2020-03-07T18:25:30.7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94614" autoAdjust="0"/>
  </p:normalViewPr>
  <p:slideViewPr>
    <p:cSldViewPr>
      <p:cViewPr varScale="1">
        <p:scale>
          <a:sx n="81" d="100"/>
          <a:sy n="81" d="100"/>
        </p:scale>
        <p:origin x="1502"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Fleming" userId="5d05f12325a4e864" providerId="LiveId" clId="{A3A4E48F-7621-4DD8-BFB3-8B820B8A67B7}"/>
    <pc:docChg chg="undo redo custSel modSld">
      <pc:chgData name="William Fleming" userId="5d05f12325a4e864" providerId="LiveId" clId="{A3A4E48F-7621-4DD8-BFB3-8B820B8A67B7}" dt="2020-03-07T18:27:31.699" v="13" actId="166"/>
      <pc:docMkLst>
        <pc:docMk/>
      </pc:docMkLst>
      <pc:sldChg chg="addSp delSp modSp mod modAnim">
        <pc:chgData name="William Fleming" userId="5d05f12325a4e864" providerId="LiveId" clId="{A3A4E48F-7621-4DD8-BFB3-8B820B8A67B7}" dt="2020-03-07T18:27:31.699" v="13" actId="166"/>
        <pc:sldMkLst>
          <pc:docMk/>
          <pc:sldMk cId="2814248999" sldId="256"/>
        </pc:sldMkLst>
        <pc:spChg chg="add del">
          <ac:chgData name="William Fleming" userId="5d05f12325a4e864" providerId="LiveId" clId="{A3A4E48F-7621-4DD8-BFB3-8B820B8A67B7}" dt="2020-03-07T18:27:21.277" v="12" actId="478"/>
          <ac:spMkLst>
            <pc:docMk/>
            <pc:sldMk cId="2814248999" sldId="256"/>
            <ac:spMk id="3" creationId="{00000000-0000-0000-0000-000000000000}"/>
          </ac:spMkLst>
        </pc:spChg>
        <pc:spChg chg="mod ord">
          <ac:chgData name="William Fleming" userId="5d05f12325a4e864" providerId="LiveId" clId="{A3A4E48F-7621-4DD8-BFB3-8B820B8A67B7}" dt="2020-03-07T18:27:31.699" v="13" actId="166"/>
          <ac:spMkLst>
            <pc:docMk/>
            <pc:sldMk cId="2814248999" sldId="256"/>
            <ac:spMk id="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90CBF87-3C9C-44FF-AF12-8A15C78BA5E1}"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B54F9-4104-4D6C-BE28-BC738D5409AE}" type="slidenum">
              <a:rPr lang="en-US" smtClean="0"/>
              <a:t>‹#›</a:t>
            </a:fld>
            <a:endParaRPr lang="en-US"/>
          </a:p>
        </p:txBody>
      </p:sp>
    </p:spTree>
    <p:extLst>
      <p:ext uri="{BB962C8B-B14F-4D97-AF65-F5344CB8AC3E}">
        <p14:creationId xmlns:p14="http://schemas.microsoft.com/office/powerpoint/2010/main" val="2649977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0CBF87-3C9C-44FF-AF12-8A15C78BA5E1}"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B54F9-4104-4D6C-BE28-BC738D5409AE}" type="slidenum">
              <a:rPr lang="en-US" smtClean="0"/>
              <a:t>‹#›</a:t>
            </a:fld>
            <a:endParaRPr lang="en-US"/>
          </a:p>
        </p:txBody>
      </p:sp>
    </p:spTree>
    <p:extLst>
      <p:ext uri="{BB962C8B-B14F-4D97-AF65-F5344CB8AC3E}">
        <p14:creationId xmlns:p14="http://schemas.microsoft.com/office/powerpoint/2010/main" val="34234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0CBF87-3C9C-44FF-AF12-8A15C78BA5E1}"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B54F9-4104-4D6C-BE28-BC738D5409AE}" type="slidenum">
              <a:rPr lang="en-US" smtClean="0"/>
              <a:t>‹#›</a:t>
            </a:fld>
            <a:endParaRPr lang="en-US"/>
          </a:p>
        </p:txBody>
      </p:sp>
    </p:spTree>
    <p:extLst>
      <p:ext uri="{BB962C8B-B14F-4D97-AF65-F5344CB8AC3E}">
        <p14:creationId xmlns:p14="http://schemas.microsoft.com/office/powerpoint/2010/main" val="737382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0CBF87-3C9C-44FF-AF12-8A15C78BA5E1}"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B54F9-4104-4D6C-BE28-BC738D5409AE}" type="slidenum">
              <a:rPr lang="en-US" smtClean="0"/>
              <a:t>‹#›</a:t>
            </a:fld>
            <a:endParaRPr lang="en-US"/>
          </a:p>
        </p:txBody>
      </p:sp>
    </p:spTree>
    <p:extLst>
      <p:ext uri="{BB962C8B-B14F-4D97-AF65-F5344CB8AC3E}">
        <p14:creationId xmlns:p14="http://schemas.microsoft.com/office/powerpoint/2010/main" val="31783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CBF87-3C9C-44FF-AF12-8A15C78BA5E1}"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B54F9-4104-4D6C-BE28-BC738D5409AE}" type="slidenum">
              <a:rPr lang="en-US" smtClean="0"/>
              <a:t>‹#›</a:t>
            </a:fld>
            <a:endParaRPr lang="en-US"/>
          </a:p>
        </p:txBody>
      </p:sp>
    </p:spTree>
    <p:extLst>
      <p:ext uri="{BB962C8B-B14F-4D97-AF65-F5344CB8AC3E}">
        <p14:creationId xmlns:p14="http://schemas.microsoft.com/office/powerpoint/2010/main" val="3488754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0CBF87-3C9C-44FF-AF12-8A15C78BA5E1}" type="datetimeFigureOut">
              <a:rPr lang="en-US" smtClean="0"/>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B54F9-4104-4D6C-BE28-BC738D5409AE}" type="slidenum">
              <a:rPr lang="en-US" smtClean="0"/>
              <a:t>‹#›</a:t>
            </a:fld>
            <a:endParaRPr lang="en-US"/>
          </a:p>
        </p:txBody>
      </p:sp>
    </p:spTree>
    <p:extLst>
      <p:ext uri="{BB962C8B-B14F-4D97-AF65-F5344CB8AC3E}">
        <p14:creationId xmlns:p14="http://schemas.microsoft.com/office/powerpoint/2010/main" val="3874807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90CBF87-3C9C-44FF-AF12-8A15C78BA5E1}" type="datetimeFigureOut">
              <a:rPr lang="en-US" smtClean="0"/>
              <a:t>3/7/2020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7B54F9-4104-4D6C-BE28-BC738D5409AE}" type="slidenum">
              <a:rPr lang="en-US" smtClean="0"/>
              <a:t>‹#›</a:t>
            </a:fld>
            <a:endParaRPr lang="en-US"/>
          </a:p>
        </p:txBody>
      </p:sp>
    </p:spTree>
    <p:extLst>
      <p:ext uri="{BB962C8B-B14F-4D97-AF65-F5344CB8AC3E}">
        <p14:creationId xmlns:p14="http://schemas.microsoft.com/office/powerpoint/2010/main" val="3986171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0CBF87-3C9C-44FF-AF12-8A15C78BA5E1}" type="datetimeFigureOut">
              <a:rPr lang="en-US" smtClean="0"/>
              <a:t>3/7/2020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7B54F9-4104-4D6C-BE28-BC738D5409AE}" type="slidenum">
              <a:rPr lang="en-US" smtClean="0"/>
              <a:t>‹#›</a:t>
            </a:fld>
            <a:endParaRPr lang="en-US"/>
          </a:p>
        </p:txBody>
      </p:sp>
    </p:spTree>
    <p:extLst>
      <p:ext uri="{BB962C8B-B14F-4D97-AF65-F5344CB8AC3E}">
        <p14:creationId xmlns:p14="http://schemas.microsoft.com/office/powerpoint/2010/main" val="3309753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0CBF87-3C9C-44FF-AF12-8A15C78BA5E1}" type="datetimeFigureOut">
              <a:rPr lang="en-US" smtClean="0"/>
              <a:t>3/7/2020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7B54F9-4104-4D6C-BE28-BC738D5409AE}" type="slidenum">
              <a:rPr lang="en-US" smtClean="0"/>
              <a:t>‹#›</a:t>
            </a:fld>
            <a:endParaRPr lang="en-US"/>
          </a:p>
        </p:txBody>
      </p:sp>
    </p:spTree>
    <p:extLst>
      <p:ext uri="{BB962C8B-B14F-4D97-AF65-F5344CB8AC3E}">
        <p14:creationId xmlns:p14="http://schemas.microsoft.com/office/powerpoint/2010/main" val="4125512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0CBF87-3C9C-44FF-AF12-8A15C78BA5E1}" type="datetimeFigureOut">
              <a:rPr lang="en-US" smtClean="0"/>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B54F9-4104-4D6C-BE28-BC738D5409AE}" type="slidenum">
              <a:rPr lang="en-US" smtClean="0"/>
              <a:t>‹#›</a:t>
            </a:fld>
            <a:endParaRPr lang="en-US"/>
          </a:p>
        </p:txBody>
      </p:sp>
    </p:spTree>
    <p:extLst>
      <p:ext uri="{BB962C8B-B14F-4D97-AF65-F5344CB8AC3E}">
        <p14:creationId xmlns:p14="http://schemas.microsoft.com/office/powerpoint/2010/main" val="2317512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0CBF87-3C9C-44FF-AF12-8A15C78BA5E1}" type="datetimeFigureOut">
              <a:rPr lang="en-US" smtClean="0"/>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B54F9-4104-4D6C-BE28-BC738D5409AE}" type="slidenum">
              <a:rPr lang="en-US" smtClean="0"/>
              <a:t>‹#›</a:t>
            </a:fld>
            <a:endParaRPr lang="en-US"/>
          </a:p>
        </p:txBody>
      </p:sp>
    </p:spTree>
    <p:extLst>
      <p:ext uri="{BB962C8B-B14F-4D97-AF65-F5344CB8AC3E}">
        <p14:creationId xmlns:p14="http://schemas.microsoft.com/office/powerpoint/2010/main" val="594034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0CBF87-3C9C-44FF-AF12-8A15C78BA5E1}" type="datetimeFigureOut">
              <a:rPr lang="en-US" smtClean="0"/>
              <a:t>3/7/2020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B54F9-4104-4D6C-BE28-BC738D5409AE}" type="slidenum">
              <a:rPr lang="en-US" smtClean="0"/>
              <a:t>‹#›</a:t>
            </a:fld>
            <a:endParaRPr lang="en-US"/>
          </a:p>
        </p:txBody>
      </p:sp>
    </p:spTree>
    <p:extLst>
      <p:ext uri="{BB962C8B-B14F-4D97-AF65-F5344CB8AC3E}">
        <p14:creationId xmlns:p14="http://schemas.microsoft.com/office/powerpoint/2010/main" val="940743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219199"/>
          </a:xfrm>
        </p:spPr>
        <p:txBody>
          <a:bodyPr/>
          <a:lstStyle/>
          <a:p>
            <a:r>
              <a:rPr lang="en-US" dirty="0"/>
              <a:t>Option 3  -  Case play 3.1.4 F</a:t>
            </a:r>
          </a:p>
        </p:txBody>
      </p:sp>
      <p:graphicFrame>
        <p:nvGraphicFramePr>
          <p:cNvPr id="4" name="Table 3"/>
          <p:cNvGraphicFramePr>
            <a:graphicFrameLocks noGrp="1"/>
          </p:cNvGraphicFramePr>
          <p:nvPr>
            <p:extLst>
              <p:ext uri="{D42A27DB-BD31-4B8C-83A1-F6EECF244321}">
                <p14:modId xmlns:p14="http://schemas.microsoft.com/office/powerpoint/2010/main" val="17601275"/>
              </p:ext>
            </p:extLst>
          </p:nvPr>
        </p:nvGraphicFramePr>
        <p:xfrm>
          <a:off x="990600" y="1524000"/>
          <a:ext cx="2166937" cy="4181163"/>
        </p:xfrm>
        <a:graphic>
          <a:graphicData uri="http://schemas.openxmlformats.org/drawingml/2006/table">
            <a:tbl>
              <a:tblPr/>
              <a:tblGrid>
                <a:gridCol w="254000">
                  <a:extLst>
                    <a:ext uri="{9D8B030D-6E8A-4147-A177-3AD203B41FA5}">
                      <a16:colId xmlns:a16="http://schemas.microsoft.com/office/drawing/2014/main" val="20000"/>
                    </a:ext>
                  </a:extLst>
                </a:gridCol>
                <a:gridCol w="555625">
                  <a:extLst>
                    <a:ext uri="{9D8B030D-6E8A-4147-A177-3AD203B41FA5}">
                      <a16:colId xmlns:a16="http://schemas.microsoft.com/office/drawing/2014/main" val="20001"/>
                    </a:ext>
                  </a:extLst>
                </a:gridCol>
                <a:gridCol w="750887">
                  <a:extLst>
                    <a:ext uri="{9D8B030D-6E8A-4147-A177-3AD203B41FA5}">
                      <a16:colId xmlns:a16="http://schemas.microsoft.com/office/drawing/2014/main" val="20002"/>
                    </a:ext>
                  </a:extLst>
                </a:gridCol>
                <a:gridCol w="606425">
                  <a:extLst>
                    <a:ext uri="{9D8B030D-6E8A-4147-A177-3AD203B41FA5}">
                      <a16:colId xmlns:a16="http://schemas.microsoft.com/office/drawing/2014/main" val="20003"/>
                    </a:ext>
                  </a:extLst>
                </a:gridCol>
              </a:tblGrid>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Number</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Name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Position</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1</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16</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itchFamily="34" charset="0"/>
                          <a:cs typeface="Times New Roman" pitchFamily="18" charset="0"/>
                        </a:rPr>
                        <a:t>Andrews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C</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7</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Williams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1B</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14</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rgbClr val="000000"/>
                          </a:solidFill>
                          <a:effectLst/>
                          <a:latin typeface="Arial" pitchFamily="34" charset="0"/>
                          <a:cs typeface="Times New Roman" pitchFamily="18" charset="0"/>
                        </a:rPr>
                        <a:t>Varju</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SS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764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4</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20</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rgbClr val="000000"/>
                          </a:solidFill>
                          <a:effectLst/>
                          <a:latin typeface="Arial" pitchFamily="34" charset="0"/>
                          <a:cs typeface="Times New Roman" pitchFamily="18" charset="0"/>
                        </a:rPr>
                        <a:t>VanHouwe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P    /   DH</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33400">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5</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itchFamily="34" charset="0"/>
                        <a:cs typeface="Arial"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itchFamily="34" charset="0"/>
                        <a:cs typeface="Arial"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6</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10</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chemeClr val="tx1"/>
                          </a:solidFill>
                          <a:effectLst/>
                          <a:latin typeface="Arial" pitchFamily="34" charset="0"/>
                          <a:cs typeface="Times New Roman" pitchFamily="18" charset="0"/>
                        </a:rPr>
                        <a:t>Klembara</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RF</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7</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35</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Leonard</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2B</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8</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8</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Fredericks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CF</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9</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27</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Applegate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LF</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2275">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10</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12</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Tracey</a:t>
                      </a: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3B</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412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Substitutes</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31</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D’Angelo</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19</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itchFamily="34" charset="0"/>
                          <a:cs typeface="Times New Roman" pitchFamily="18" charset="0"/>
                        </a:rPr>
                        <a:t>Hartman</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27" name="TextBox 26"/>
          <p:cNvSpPr txBox="1"/>
          <p:nvPr/>
        </p:nvSpPr>
        <p:spPr>
          <a:xfrm>
            <a:off x="1219200" y="2898633"/>
            <a:ext cx="1861325" cy="230832"/>
          </a:xfrm>
          <a:prstGeom prst="rect">
            <a:avLst/>
          </a:prstGeom>
          <a:noFill/>
        </p:spPr>
        <p:txBody>
          <a:bodyPr wrap="square" rtlCol="0">
            <a:spAutoFit/>
          </a:bodyPr>
          <a:lstStyle/>
          <a:p>
            <a:r>
              <a:rPr lang="en-US" sz="900" b="1" dirty="0">
                <a:solidFill>
                  <a:srgbClr val="FF0000"/>
                </a:solidFill>
                <a:latin typeface="Arial" panose="020B0604020202020204" pitchFamily="34" charset="0"/>
                <a:cs typeface="Arial" panose="020B0604020202020204" pitchFamily="34" charset="0"/>
              </a:rPr>
              <a:t>31</a:t>
            </a:r>
            <a:r>
              <a:rPr lang="en-US" sz="900" dirty="0">
                <a:solidFill>
                  <a:srgbClr val="FF0000"/>
                </a:solidFill>
                <a:latin typeface="Arial" panose="020B0604020202020204" pitchFamily="34" charset="0"/>
                <a:cs typeface="Arial" panose="020B0604020202020204" pitchFamily="34" charset="0"/>
              </a:rPr>
              <a:t>             </a:t>
            </a:r>
            <a:r>
              <a:rPr lang="en-US" sz="900" b="1" dirty="0">
                <a:solidFill>
                  <a:srgbClr val="FF0000"/>
                </a:solidFill>
                <a:latin typeface="Arial" panose="020B0604020202020204" pitchFamily="34" charset="0"/>
                <a:cs typeface="Arial" panose="020B0604020202020204" pitchFamily="34" charset="0"/>
              </a:rPr>
              <a:t>D’Angelo (5)    P</a:t>
            </a:r>
            <a:r>
              <a:rPr lang="en-US" sz="900" dirty="0">
                <a:solidFill>
                  <a:srgbClr val="FF0000"/>
                </a:solidFill>
                <a:latin typeface="Arial" panose="020B0604020202020204" pitchFamily="34" charset="0"/>
                <a:cs typeface="Arial" panose="020B0604020202020204" pitchFamily="34" charset="0"/>
              </a:rPr>
              <a:t>       </a:t>
            </a:r>
          </a:p>
        </p:txBody>
      </p:sp>
      <p:sp>
        <p:nvSpPr>
          <p:cNvPr id="28" name="TextBox 27"/>
          <p:cNvSpPr txBox="1"/>
          <p:nvPr/>
        </p:nvSpPr>
        <p:spPr>
          <a:xfrm>
            <a:off x="1219200" y="3042670"/>
            <a:ext cx="1680106" cy="230832"/>
          </a:xfrm>
          <a:prstGeom prst="rect">
            <a:avLst/>
          </a:prstGeom>
          <a:noFill/>
        </p:spPr>
        <p:txBody>
          <a:bodyPr wrap="square" rtlCol="0">
            <a:spAutoFit/>
          </a:bodyPr>
          <a:lstStyle/>
          <a:p>
            <a:r>
              <a:rPr lang="en-US" sz="900" b="1" dirty="0">
                <a:solidFill>
                  <a:srgbClr val="FF0000"/>
                </a:solidFill>
                <a:latin typeface="Arial" panose="020B0604020202020204" pitchFamily="34" charset="0"/>
                <a:cs typeface="Arial" panose="020B0604020202020204" pitchFamily="34" charset="0"/>
              </a:rPr>
              <a:t> 19            Hartman (6)     P</a:t>
            </a:r>
          </a:p>
        </p:txBody>
      </p:sp>
      <p:sp>
        <p:nvSpPr>
          <p:cNvPr id="31" name="TextBox 30"/>
          <p:cNvSpPr txBox="1"/>
          <p:nvPr/>
        </p:nvSpPr>
        <p:spPr>
          <a:xfrm>
            <a:off x="2514600" y="1863296"/>
            <a:ext cx="434734" cy="230832"/>
          </a:xfrm>
          <a:prstGeom prst="rect">
            <a:avLst/>
          </a:prstGeom>
          <a:noFill/>
        </p:spPr>
        <p:txBody>
          <a:bodyPr wrap="none" rtlCol="0">
            <a:spAutoFit/>
          </a:bodyPr>
          <a:lstStyle/>
          <a:p>
            <a:r>
              <a:rPr lang="en-US" sz="900" b="1" dirty="0">
                <a:solidFill>
                  <a:srgbClr val="FF0000"/>
                </a:solidFill>
                <a:latin typeface="Arial" panose="020B0604020202020204" pitchFamily="34" charset="0"/>
                <a:cs typeface="Arial" panose="020B0604020202020204" pitchFamily="34" charset="0"/>
              </a:rPr>
              <a:t>P (7)</a:t>
            </a:r>
          </a:p>
        </p:txBody>
      </p:sp>
      <p:cxnSp>
        <p:nvCxnSpPr>
          <p:cNvPr id="8" name="Straight Connector 7"/>
          <p:cNvCxnSpPr/>
          <p:nvPr/>
        </p:nvCxnSpPr>
        <p:spPr>
          <a:xfrm>
            <a:off x="2569879" y="1863296"/>
            <a:ext cx="1524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569879" y="2735767"/>
            <a:ext cx="1524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328780" y="3022206"/>
            <a:ext cx="1393499"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0" y="3158086"/>
            <a:ext cx="137029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514600" y="2737942"/>
            <a:ext cx="685800" cy="230832"/>
          </a:xfrm>
          <a:prstGeom prst="rect">
            <a:avLst/>
          </a:prstGeom>
          <a:noFill/>
        </p:spPr>
        <p:txBody>
          <a:bodyPr wrap="square" rtlCol="0">
            <a:spAutoFit/>
          </a:bodyPr>
          <a:lstStyle/>
          <a:p>
            <a:r>
              <a:rPr lang="en-US" sz="900" b="1" dirty="0">
                <a:solidFill>
                  <a:srgbClr val="FF0000"/>
                </a:solidFill>
                <a:latin typeface="Arial" panose="020B0604020202020204" pitchFamily="34" charset="0"/>
                <a:cs typeface="Arial" panose="020B0604020202020204" pitchFamily="34" charset="0"/>
              </a:rPr>
              <a:t>C (7)  </a:t>
            </a:r>
          </a:p>
        </p:txBody>
      </p:sp>
      <p:sp>
        <p:nvSpPr>
          <p:cNvPr id="5" name="TextBox 4"/>
          <p:cNvSpPr txBox="1"/>
          <p:nvPr/>
        </p:nvSpPr>
        <p:spPr>
          <a:xfrm>
            <a:off x="731572" y="2788754"/>
            <a:ext cx="1280056" cy="369332"/>
          </a:xfrm>
          <a:prstGeom prst="rect">
            <a:avLst/>
          </a:prstGeom>
          <a:noFill/>
        </p:spPr>
        <p:txBody>
          <a:bodyPr wrap="square" rtlCol="0">
            <a:spAutoFit/>
          </a:bodyPr>
          <a:lstStyle/>
          <a:p>
            <a:endParaRPr lang="en-US" dirty="0"/>
          </a:p>
        </p:txBody>
      </p:sp>
      <p:cxnSp>
        <p:nvCxnSpPr>
          <p:cNvPr id="10" name="Straight Connector 9"/>
          <p:cNvCxnSpPr/>
          <p:nvPr/>
        </p:nvCxnSpPr>
        <p:spPr>
          <a:xfrm flipV="1">
            <a:off x="990600" y="2827589"/>
            <a:ext cx="338180" cy="13609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90600" y="2944138"/>
            <a:ext cx="338180" cy="24473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328780" y="5334000"/>
            <a:ext cx="104504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4483" y="5638800"/>
            <a:ext cx="1049337"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733800" y="1371600"/>
            <a:ext cx="4114800" cy="5386090"/>
          </a:xfrm>
          <a:prstGeom prst="rect">
            <a:avLst/>
          </a:prstGeom>
          <a:noFill/>
        </p:spPr>
        <p:txBody>
          <a:bodyPr wrap="square" rtlCol="0">
            <a:spAutoFit/>
          </a:bodyPr>
          <a:lstStyle/>
          <a:p>
            <a:r>
              <a:rPr lang="en-US" sz="1600" dirty="0" err="1">
                <a:latin typeface="Arial" panose="020B0604020202020204" pitchFamily="34" charset="0"/>
                <a:cs typeface="Arial" panose="020B0604020202020204" pitchFamily="34" charset="0"/>
              </a:rPr>
              <a:t>VanHouwe</a:t>
            </a:r>
            <a:r>
              <a:rPr lang="en-US" sz="1600" dirty="0">
                <a:latin typeface="Arial" panose="020B0604020202020204" pitchFamily="34" charset="0"/>
                <a:cs typeface="Arial" panose="020B0604020202020204" pitchFamily="34" charset="0"/>
              </a:rPr>
              <a:t> starts game as P/DH</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In the 5</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D’Angelo enters the game for </a:t>
            </a:r>
            <a:r>
              <a:rPr lang="en-US" sz="1600" dirty="0" err="1">
                <a:latin typeface="Arial" panose="020B0604020202020204" pitchFamily="34" charset="0"/>
                <a:cs typeface="Arial" panose="020B0604020202020204" pitchFamily="34" charset="0"/>
              </a:rPr>
              <a:t>VanHouwe</a:t>
            </a:r>
            <a:r>
              <a:rPr lang="en-US" sz="1600" dirty="0">
                <a:latin typeface="Arial" panose="020B0604020202020204" pitchFamily="34" charset="0"/>
                <a:cs typeface="Arial" panose="020B0604020202020204" pitchFamily="34" charset="0"/>
              </a:rPr>
              <a:t> as P</a:t>
            </a:r>
          </a:p>
          <a:p>
            <a:endParaRPr lang="en-US" sz="1600" dirty="0">
              <a:latin typeface="Arial" panose="020B0604020202020204" pitchFamily="34" charset="0"/>
              <a:cs typeface="Arial" panose="020B0604020202020204" pitchFamily="34" charset="0"/>
            </a:endParaRPr>
          </a:p>
          <a:p>
            <a:r>
              <a:rPr lang="en-US" sz="1600" dirty="0" err="1">
                <a:latin typeface="Arial" panose="020B0604020202020204" pitchFamily="34" charset="0"/>
                <a:cs typeface="Arial" panose="020B0604020202020204" pitchFamily="34" charset="0"/>
              </a:rPr>
              <a:t>VanHouwe</a:t>
            </a:r>
            <a:r>
              <a:rPr lang="en-US" sz="1600" dirty="0">
                <a:latin typeface="Arial" panose="020B0604020202020204" pitchFamily="34" charset="0"/>
                <a:cs typeface="Arial" panose="020B0604020202020204" pitchFamily="34" charset="0"/>
              </a:rPr>
              <a:t> continues as DH</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In the 6</a:t>
            </a:r>
            <a:r>
              <a:rPr lang="en-US" sz="1600" baseline="30000" dirty="0">
                <a:latin typeface="Arial" panose="020B0604020202020204" pitchFamily="34" charset="0"/>
                <a:cs typeface="Arial" panose="020B0604020202020204" pitchFamily="34" charset="0"/>
              </a:rPr>
              <a:t>th </a:t>
            </a:r>
            <a:r>
              <a:rPr lang="en-US" sz="1600" dirty="0">
                <a:latin typeface="Arial" panose="020B0604020202020204" pitchFamily="34" charset="0"/>
                <a:cs typeface="Arial" panose="020B0604020202020204" pitchFamily="34" charset="0"/>
              </a:rPr>
              <a:t>Hartman enters as P for D’Angelo with </a:t>
            </a:r>
            <a:r>
              <a:rPr lang="en-US" sz="1600" dirty="0" err="1">
                <a:latin typeface="Arial" panose="020B0604020202020204" pitchFamily="34" charset="0"/>
                <a:cs typeface="Arial" panose="020B0604020202020204" pitchFamily="34" charset="0"/>
              </a:rPr>
              <a:t>VanHouwe</a:t>
            </a:r>
            <a:r>
              <a:rPr lang="en-US" sz="1600" dirty="0">
                <a:latin typeface="Arial" panose="020B0604020202020204" pitchFamily="34" charset="0"/>
                <a:cs typeface="Arial" panose="020B0604020202020204" pitchFamily="34" charset="0"/>
              </a:rPr>
              <a:t> remaining as DH for Hartman</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In the 7</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VanHouwe</a:t>
            </a:r>
            <a:r>
              <a:rPr lang="en-US" sz="1600" dirty="0">
                <a:latin typeface="Arial" panose="020B0604020202020204" pitchFamily="34" charset="0"/>
                <a:cs typeface="Arial" panose="020B0604020202020204" pitchFamily="34" charset="0"/>
              </a:rPr>
              <a:t> is re-entered as C and is still the DH. Andrews moves to P</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Legal?</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Yes for all.  The only changes made were defensive ones and </a:t>
            </a:r>
            <a:r>
              <a:rPr lang="en-US" sz="1600" dirty="0" err="1">
                <a:latin typeface="Arial" panose="020B0604020202020204" pitchFamily="34" charset="0"/>
                <a:cs typeface="Arial" panose="020B0604020202020204" pitchFamily="34" charset="0"/>
              </a:rPr>
              <a:t>VanHouwe</a:t>
            </a:r>
            <a:r>
              <a:rPr lang="en-US" sz="1600" dirty="0">
                <a:latin typeface="Arial" panose="020B0604020202020204" pitchFamily="34" charset="0"/>
                <a:cs typeface="Arial" panose="020B0604020202020204" pitchFamily="34" charset="0"/>
              </a:rPr>
              <a:t> was never replaced as the DH.</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14248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1" grpId="0"/>
      <p:bldP spid="6" grpId="0"/>
      <p:bldP spid="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3  -  Case play 3.1.4 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7811538"/>
              </p:ext>
            </p:extLst>
          </p:nvPr>
        </p:nvGraphicFramePr>
        <p:xfrm>
          <a:off x="1524000" y="1600200"/>
          <a:ext cx="2166937" cy="4054479"/>
        </p:xfrm>
        <a:graphic>
          <a:graphicData uri="http://schemas.openxmlformats.org/drawingml/2006/table">
            <a:tbl>
              <a:tblPr/>
              <a:tblGrid>
                <a:gridCol w="254000">
                  <a:extLst>
                    <a:ext uri="{9D8B030D-6E8A-4147-A177-3AD203B41FA5}">
                      <a16:colId xmlns:a16="http://schemas.microsoft.com/office/drawing/2014/main" val="20000"/>
                    </a:ext>
                  </a:extLst>
                </a:gridCol>
                <a:gridCol w="555625">
                  <a:extLst>
                    <a:ext uri="{9D8B030D-6E8A-4147-A177-3AD203B41FA5}">
                      <a16:colId xmlns:a16="http://schemas.microsoft.com/office/drawing/2014/main" val="20001"/>
                    </a:ext>
                  </a:extLst>
                </a:gridCol>
                <a:gridCol w="750887">
                  <a:extLst>
                    <a:ext uri="{9D8B030D-6E8A-4147-A177-3AD203B41FA5}">
                      <a16:colId xmlns:a16="http://schemas.microsoft.com/office/drawing/2014/main" val="20002"/>
                    </a:ext>
                  </a:extLst>
                </a:gridCol>
                <a:gridCol w="606425">
                  <a:extLst>
                    <a:ext uri="{9D8B030D-6E8A-4147-A177-3AD203B41FA5}">
                      <a16:colId xmlns:a16="http://schemas.microsoft.com/office/drawing/2014/main" val="20003"/>
                    </a:ext>
                  </a:extLst>
                </a:gridCol>
              </a:tblGrid>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Number</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Name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Position</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16</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itchFamily="34" charset="0"/>
                          <a:cs typeface="Times New Roman" pitchFamily="18" charset="0"/>
                        </a:rPr>
                        <a:t>Andrews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C</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7</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Williams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1B</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0036">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14</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rgbClr val="000000"/>
                          </a:solidFill>
                          <a:effectLst/>
                          <a:latin typeface="Arial" pitchFamily="34" charset="0"/>
                          <a:cs typeface="Times New Roman" pitchFamily="18" charset="0"/>
                        </a:rPr>
                        <a:t>Varju</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SS</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4</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20</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rgbClr val="000000"/>
                          </a:solidFill>
                          <a:effectLst/>
                          <a:latin typeface="Arial" pitchFamily="34" charset="0"/>
                          <a:cs typeface="Times New Roman" pitchFamily="18" charset="0"/>
                        </a:rPr>
                        <a:t>VanHouwe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RF   /  DH</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5</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itchFamily="34" charset="0"/>
                        <a:cs typeface="Arial"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itchFamily="34" charset="0"/>
                        <a:cs typeface="Arial"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6</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10</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chemeClr val="tx1"/>
                          </a:solidFill>
                          <a:effectLst/>
                          <a:latin typeface="Arial" pitchFamily="34" charset="0"/>
                          <a:cs typeface="Times New Roman" pitchFamily="18" charset="0"/>
                        </a:rPr>
                        <a:t>Klembara</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P</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7</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35</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Leonard</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2B</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8</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8</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Fredericks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CF</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9</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27</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Applegate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LF</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2275">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10</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12</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Tracey</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3B</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412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Substitutes</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31</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D’Angelo</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19</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itchFamily="34" charset="0"/>
                          <a:cs typeface="Times New Roman" pitchFamily="18" charset="0"/>
                        </a:rPr>
                        <a:t>Hartman</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3" name="TextBox 2"/>
          <p:cNvSpPr txBox="1"/>
          <p:nvPr/>
        </p:nvSpPr>
        <p:spPr>
          <a:xfrm>
            <a:off x="4800600" y="1600200"/>
            <a:ext cx="3124200" cy="3293209"/>
          </a:xfrm>
          <a:prstGeom prst="rect">
            <a:avLst/>
          </a:prstGeom>
          <a:noFill/>
        </p:spPr>
        <p:txBody>
          <a:bodyPr wrap="square" rtlCol="0">
            <a:spAutoFit/>
          </a:bodyPr>
          <a:lstStyle/>
          <a:p>
            <a:r>
              <a:rPr lang="en-US" sz="1600" dirty="0" err="1">
                <a:latin typeface="Arial" panose="020B0604020202020204" pitchFamily="34" charset="0"/>
                <a:cs typeface="Arial" panose="020B0604020202020204" pitchFamily="34" charset="0"/>
              </a:rPr>
              <a:t>VanHouwe</a:t>
            </a:r>
            <a:r>
              <a:rPr lang="en-US" sz="1600" dirty="0">
                <a:latin typeface="Arial" panose="020B0604020202020204" pitchFamily="34" charset="0"/>
                <a:cs typeface="Arial" panose="020B0604020202020204" pitchFamily="34" charset="0"/>
              </a:rPr>
              <a:t> is listed as RF/DH in the 4th spot</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In the 5</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inning Hartman enters the game in RF</a:t>
            </a:r>
          </a:p>
          <a:p>
            <a:endParaRPr lang="en-US" sz="1600" dirty="0">
              <a:latin typeface="Arial" panose="020B0604020202020204" pitchFamily="34" charset="0"/>
              <a:cs typeface="Arial" panose="020B0604020202020204" pitchFamily="34" charset="0"/>
            </a:endParaRPr>
          </a:p>
          <a:p>
            <a:r>
              <a:rPr lang="en-US" sz="1600" dirty="0" err="1">
                <a:latin typeface="Arial" panose="020B0604020202020204" pitchFamily="34" charset="0"/>
                <a:cs typeface="Arial" panose="020B0604020202020204" pitchFamily="34" charset="0"/>
              </a:rPr>
              <a:t>VanHouwe</a:t>
            </a:r>
            <a:r>
              <a:rPr lang="en-US" sz="1600" dirty="0">
                <a:latin typeface="Arial" panose="020B0604020202020204" pitchFamily="34" charset="0"/>
                <a:cs typeface="Arial" panose="020B0604020202020204" pitchFamily="34" charset="0"/>
              </a:rPr>
              <a:t> remains as the DH</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LEGAL?</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Yes – a straight substitution for the defensive player not affecting the DH.</a:t>
            </a:r>
          </a:p>
        </p:txBody>
      </p:sp>
      <p:sp>
        <p:nvSpPr>
          <p:cNvPr id="5" name="TextBox 4"/>
          <p:cNvSpPr txBox="1"/>
          <p:nvPr/>
        </p:nvSpPr>
        <p:spPr>
          <a:xfrm>
            <a:off x="1788340" y="3099586"/>
            <a:ext cx="2396592" cy="230832"/>
          </a:xfrm>
          <a:prstGeom prst="rect">
            <a:avLst/>
          </a:prstGeom>
          <a:noFill/>
        </p:spPr>
        <p:txBody>
          <a:bodyPr wrap="square" rtlCol="0">
            <a:spAutoFit/>
          </a:bodyPr>
          <a:lstStyle/>
          <a:p>
            <a:r>
              <a:rPr lang="en-US" sz="900" b="1" dirty="0">
                <a:solidFill>
                  <a:srgbClr val="FF0000"/>
                </a:solidFill>
                <a:latin typeface="Arial" panose="020B0604020202020204" pitchFamily="34" charset="0"/>
                <a:cs typeface="Arial" panose="020B0604020202020204" pitchFamily="34" charset="0"/>
              </a:rPr>
              <a:t>19            Hartman  (5)    RF</a:t>
            </a:r>
          </a:p>
        </p:txBody>
      </p:sp>
      <p:cxnSp>
        <p:nvCxnSpPr>
          <p:cNvPr id="8" name="Straight Connector 7"/>
          <p:cNvCxnSpPr/>
          <p:nvPr/>
        </p:nvCxnSpPr>
        <p:spPr>
          <a:xfrm>
            <a:off x="3124200" y="2819400"/>
            <a:ext cx="13048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30742" y="3014778"/>
            <a:ext cx="241250" cy="24295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372896">
            <a:off x="1634254" y="2871006"/>
            <a:ext cx="308169" cy="176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p:nvCxnSpPr>
        <p:spPr>
          <a:xfrm>
            <a:off x="1788340" y="5562600"/>
            <a:ext cx="119829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54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3  -  Case play 3.1.4 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9930964"/>
              </p:ext>
            </p:extLst>
          </p:nvPr>
        </p:nvGraphicFramePr>
        <p:xfrm>
          <a:off x="1524000" y="1600200"/>
          <a:ext cx="2166937" cy="3954467"/>
        </p:xfrm>
        <a:graphic>
          <a:graphicData uri="http://schemas.openxmlformats.org/drawingml/2006/table">
            <a:tbl>
              <a:tblPr/>
              <a:tblGrid>
                <a:gridCol w="254000">
                  <a:extLst>
                    <a:ext uri="{9D8B030D-6E8A-4147-A177-3AD203B41FA5}">
                      <a16:colId xmlns:a16="http://schemas.microsoft.com/office/drawing/2014/main" val="20000"/>
                    </a:ext>
                  </a:extLst>
                </a:gridCol>
                <a:gridCol w="555625">
                  <a:extLst>
                    <a:ext uri="{9D8B030D-6E8A-4147-A177-3AD203B41FA5}">
                      <a16:colId xmlns:a16="http://schemas.microsoft.com/office/drawing/2014/main" val="20001"/>
                    </a:ext>
                  </a:extLst>
                </a:gridCol>
                <a:gridCol w="750887">
                  <a:extLst>
                    <a:ext uri="{9D8B030D-6E8A-4147-A177-3AD203B41FA5}">
                      <a16:colId xmlns:a16="http://schemas.microsoft.com/office/drawing/2014/main" val="20002"/>
                    </a:ext>
                  </a:extLst>
                </a:gridCol>
                <a:gridCol w="606425">
                  <a:extLst>
                    <a:ext uri="{9D8B030D-6E8A-4147-A177-3AD203B41FA5}">
                      <a16:colId xmlns:a16="http://schemas.microsoft.com/office/drawing/2014/main" val="20003"/>
                    </a:ext>
                  </a:extLst>
                </a:gridCol>
              </a:tblGrid>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Number</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Name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Position</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16</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itchFamily="34" charset="0"/>
                          <a:cs typeface="Times New Roman" pitchFamily="18" charset="0"/>
                        </a:rPr>
                        <a:t>Andrews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C</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7</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Williams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1B</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0036">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14</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rgbClr val="000000"/>
                          </a:solidFill>
                          <a:effectLst/>
                          <a:latin typeface="Arial" pitchFamily="34" charset="0"/>
                          <a:cs typeface="Times New Roman" pitchFamily="18" charset="0"/>
                        </a:rPr>
                        <a:t>Varju</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SS</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4</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20</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Leonard</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2B   / DH</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5</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itchFamily="34" charset="0"/>
                        <a:cs typeface="Arial"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itchFamily="34" charset="0"/>
                        <a:cs typeface="Arial"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6</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10</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chemeClr val="tx1"/>
                          </a:solidFill>
                          <a:effectLst/>
                          <a:latin typeface="Arial" pitchFamily="34" charset="0"/>
                          <a:cs typeface="Times New Roman" pitchFamily="18" charset="0"/>
                        </a:rPr>
                        <a:t>Klembara</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RF</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7</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35</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rgbClr val="000000"/>
                          </a:solidFill>
                          <a:effectLst/>
                          <a:latin typeface="Arial" pitchFamily="34" charset="0"/>
                          <a:cs typeface="Times New Roman" pitchFamily="18" charset="0"/>
                        </a:rPr>
                        <a:t>VanHouwe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2B</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8</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8</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Fredericks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CF</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9</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27</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Applegate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LF</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2275">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10</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12</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Tracey</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3B</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412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Substitutes</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31</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D’Angelo</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19</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itchFamily="34" charset="0"/>
                          <a:cs typeface="Times New Roman" pitchFamily="18" charset="0"/>
                        </a:rPr>
                        <a:t>Hartman</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3" name="TextBox 2"/>
          <p:cNvSpPr txBox="1"/>
          <p:nvPr/>
        </p:nvSpPr>
        <p:spPr>
          <a:xfrm>
            <a:off x="5029200" y="1600200"/>
            <a:ext cx="2819400" cy="480131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Leonard is the </a:t>
            </a:r>
            <a:r>
              <a:rPr lang="en-US" sz="1600" dirty="0">
                <a:latin typeface="Arial" panose="020B0604020202020204" pitchFamily="34" charset="0"/>
                <a:cs typeface="Arial" panose="020B0604020202020204" pitchFamily="34" charset="0"/>
              </a:rPr>
              <a:t>2B/DH in the 4</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spot</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In the 4th inning D’Angelo bats for Leonard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LEGAL?</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YES.  However the DH is terminated for the rest of the game.  Leonard is removed from the game but can re-enter as a starter in the 4th spot.  If he does D’Angelo is removed.  If D’Angelo remains in the game he plays 2B and bats for himself.  We now have a 9 man lineup.</a:t>
            </a:r>
          </a:p>
        </p:txBody>
      </p:sp>
      <p:sp>
        <p:nvSpPr>
          <p:cNvPr id="5" name="TextBox 4"/>
          <p:cNvSpPr txBox="1"/>
          <p:nvPr/>
        </p:nvSpPr>
        <p:spPr>
          <a:xfrm>
            <a:off x="1844675" y="3092506"/>
            <a:ext cx="2117725" cy="230832"/>
          </a:xfrm>
          <a:prstGeom prst="rect">
            <a:avLst/>
          </a:prstGeom>
          <a:noFill/>
        </p:spPr>
        <p:txBody>
          <a:bodyPr wrap="square" rtlCol="0">
            <a:spAutoFit/>
          </a:bodyPr>
          <a:lstStyle/>
          <a:p>
            <a:r>
              <a:rPr lang="en-US" sz="900" b="1" dirty="0">
                <a:solidFill>
                  <a:srgbClr val="FF0000"/>
                </a:solidFill>
                <a:latin typeface="Arial" panose="020B0604020202020204" pitchFamily="34" charset="0"/>
                <a:cs typeface="Arial" panose="020B0604020202020204" pitchFamily="34" charset="0"/>
              </a:rPr>
              <a:t>31          D’Angelo</a:t>
            </a:r>
            <a:r>
              <a:rPr lang="en-US" sz="900" dirty="0">
                <a:solidFill>
                  <a:srgbClr val="FF0000"/>
                </a:solidFill>
                <a:latin typeface="Arial" panose="020B0604020202020204" pitchFamily="34" charset="0"/>
                <a:cs typeface="Arial" panose="020B0604020202020204" pitchFamily="34" charset="0"/>
              </a:rPr>
              <a:t>        </a:t>
            </a:r>
            <a:r>
              <a:rPr lang="en-US" sz="900" b="1" dirty="0">
                <a:solidFill>
                  <a:srgbClr val="FF0000"/>
                </a:solidFill>
                <a:latin typeface="Arial" panose="020B0604020202020204" pitchFamily="34" charset="0"/>
                <a:cs typeface="Arial" panose="020B0604020202020204" pitchFamily="34" charset="0"/>
              </a:rPr>
              <a:t>PH</a:t>
            </a:r>
          </a:p>
        </p:txBody>
      </p:sp>
      <p:sp>
        <p:nvSpPr>
          <p:cNvPr id="6" name="TextBox 5"/>
          <p:cNvSpPr txBox="1"/>
          <p:nvPr/>
        </p:nvSpPr>
        <p:spPr>
          <a:xfrm>
            <a:off x="3505200" y="5909072"/>
            <a:ext cx="1524000" cy="369332"/>
          </a:xfrm>
          <a:prstGeom prst="rect">
            <a:avLst/>
          </a:prstGeom>
          <a:noFill/>
        </p:spPr>
        <p:txBody>
          <a:bodyPr wrap="square" rtlCol="0">
            <a:spAutoFit/>
          </a:bodyPr>
          <a:lstStyle/>
          <a:p>
            <a:endParaRPr lang="en-US" dirty="0"/>
          </a:p>
        </p:txBody>
      </p:sp>
      <p:cxnSp>
        <p:nvCxnSpPr>
          <p:cNvPr id="8" name="Straight Connector 7"/>
          <p:cNvCxnSpPr/>
          <p:nvPr/>
        </p:nvCxnSpPr>
        <p:spPr>
          <a:xfrm>
            <a:off x="2329526" y="2822772"/>
            <a:ext cx="94707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352800" y="3092506"/>
            <a:ext cx="332142" cy="230832"/>
          </a:xfrm>
          <a:prstGeom prst="rect">
            <a:avLst/>
          </a:prstGeom>
          <a:noFill/>
        </p:spPr>
        <p:txBody>
          <a:bodyPr wrap="none" rtlCol="0">
            <a:spAutoFit/>
          </a:bodyPr>
          <a:lstStyle/>
          <a:p>
            <a:r>
              <a:rPr lang="en-US" sz="900" b="1" dirty="0">
                <a:solidFill>
                  <a:srgbClr val="FF0000"/>
                </a:solidFill>
                <a:latin typeface="Arial" panose="020B0604020202020204" pitchFamily="34" charset="0"/>
                <a:cs typeface="Arial" panose="020B0604020202020204" pitchFamily="34" charset="0"/>
              </a:rPr>
              <a:t>2B</a:t>
            </a:r>
          </a:p>
        </p:txBody>
      </p:sp>
      <p:cxnSp>
        <p:nvCxnSpPr>
          <p:cNvPr id="12" name="Straight Connector 11"/>
          <p:cNvCxnSpPr/>
          <p:nvPr/>
        </p:nvCxnSpPr>
        <p:spPr>
          <a:xfrm>
            <a:off x="3124200" y="3211866"/>
            <a:ext cx="1524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429000" y="2822772"/>
            <a:ext cx="25594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981578"/>
            <a:ext cx="244475" cy="13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941609">
            <a:off x="1606497" y="2841143"/>
            <a:ext cx="244475" cy="13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4" name="Straight Connector 13"/>
          <p:cNvCxnSpPr/>
          <p:nvPr/>
        </p:nvCxnSpPr>
        <p:spPr>
          <a:xfrm>
            <a:off x="1844676" y="5181600"/>
            <a:ext cx="10668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3851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3  -  Case play 3.1.4 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5306657"/>
              </p:ext>
            </p:extLst>
          </p:nvPr>
        </p:nvGraphicFramePr>
        <p:xfrm>
          <a:off x="1524000" y="1600200"/>
          <a:ext cx="2166937" cy="3954467"/>
        </p:xfrm>
        <a:graphic>
          <a:graphicData uri="http://schemas.openxmlformats.org/drawingml/2006/table">
            <a:tbl>
              <a:tblPr/>
              <a:tblGrid>
                <a:gridCol w="254000">
                  <a:extLst>
                    <a:ext uri="{9D8B030D-6E8A-4147-A177-3AD203B41FA5}">
                      <a16:colId xmlns:a16="http://schemas.microsoft.com/office/drawing/2014/main" val="20000"/>
                    </a:ext>
                  </a:extLst>
                </a:gridCol>
                <a:gridCol w="555625">
                  <a:extLst>
                    <a:ext uri="{9D8B030D-6E8A-4147-A177-3AD203B41FA5}">
                      <a16:colId xmlns:a16="http://schemas.microsoft.com/office/drawing/2014/main" val="20001"/>
                    </a:ext>
                  </a:extLst>
                </a:gridCol>
                <a:gridCol w="750887">
                  <a:extLst>
                    <a:ext uri="{9D8B030D-6E8A-4147-A177-3AD203B41FA5}">
                      <a16:colId xmlns:a16="http://schemas.microsoft.com/office/drawing/2014/main" val="20002"/>
                    </a:ext>
                  </a:extLst>
                </a:gridCol>
                <a:gridCol w="606425">
                  <a:extLst>
                    <a:ext uri="{9D8B030D-6E8A-4147-A177-3AD203B41FA5}">
                      <a16:colId xmlns:a16="http://schemas.microsoft.com/office/drawing/2014/main" val="20003"/>
                    </a:ext>
                  </a:extLst>
                </a:gridCol>
              </a:tblGrid>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Number</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Name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Position</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16</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itchFamily="34" charset="0"/>
                          <a:cs typeface="Times New Roman" pitchFamily="18" charset="0"/>
                        </a:rPr>
                        <a:t>Andrews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C</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7</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Williams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1B</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0036">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14</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Tracey</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SS</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4</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20</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rgbClr val="000000"/>
                          </a:solidFill>
                          <a:effectLst/>
                          <a:latin typeface="Arial" pitchFamily="34" charset="0"/>
                          <a:cs typeface="Times New Roman" pitchFamily="18" charset="0"/>
                        </a:rPr>
                        <a:t>Klembara</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P    /   DH</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5</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a:ln>
                          <a:noFill/>
                        </a:ln>
                        <a:solidFill>
                          <a:schemeClr val="tx1"/>
                        </a:solidFill>
                        <a:effectLst/>
                        <a:latin typeface="Arial" pitchFamily="34" charset="0"/>
                        <a:cs typeface="Arial"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itchFamily="34" charset="0"/>
                        <a:cs typeface="Arial"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6</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10</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chemeClr val="tx1"/>
                          </a:solidFill>
                          <a:effectLst/>
                          <a:latin typeface="Arial" pitchFamily="34" charset="0"/>
                          <a:cs typeface="Times New Roman" pitchFamily="18" charset="0"/>
                        </a:rPr>
                        <a:t>VanHouwe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RF</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7</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35</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Leonard</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2B</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8</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8</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Fredericks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CF</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9</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27</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Applegate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LF</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2275">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10</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12</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D’Angelo</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3B</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412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Substitutes</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31</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rgbClr val="000000"/>
                          </a:solidFill>
                          <a:effectLst/>
                          <a:latin typeface="Arial" pitchFamily="34" charset="0"/>
                          <a:cs typeface="Times New Roman" pitchFamily="18" charset="0"/>
                        </a:rPr>
                        <a:t>Varju</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19</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itchFamily="34" charset="0"/>
                          <a:cs typeface="Times New Roman" pitchFamily="18" charset="0"/>
                        </a:rPr>
                        <a:t>Hartman</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5" name="TextBox 4"/>
          <p:cNvSpPr txBox="1"/>
          <p:nvPr/>
        </p:nvSpPr>
        <p:spPr>
          <a:xfrm>
            <a:off x="4120869" y="1219200"/>
            <a:ext cx="3886199" cy="5539978"/>
          </a:xfrm>
          <a:prstGeom prst="rect">
            <a:avLst/>
          </a:prstGeom>
          <a:noFill/>
        </p:spPr>
        <p:txBody>
          <a:bodyPr wrap="square" rtlCol="0">
            <a:spAutoFit/>
          </a:bodyPr>
          <a:lstStyle/>
          <a:p>
            <a:r>
              <a:rPr lang="en-US" sz="1400" dirty="0" err="1">
                <a:latin typeface="Arial" panose="020B0604020202020204" pitchFamily="34" charset="0"/>
                <a:cs typeface="Arial" panose="020B0604020202020204" pitchFamily="34" charset="0"/>
              </a:rPr>
              <a:t>Klembara</a:t>
            </a:r>
            <a:r>
              <a:rPr lang="en-US" sz="1400" dirty="0">
                <a:latin typeface="Arial" panose="020B0604020202020204" pitchFamily="34" charset="0"/>
                <a:cs typeface="Arial" panose="020B0604020202020204" pitchFamily="34" charset="0"/>
              </a:rPr>
              <a:t> is the starting P/DH in the 4</a:t>
            </a:r>
            <a:r>
              <a:rPr lang="en-US" sz="1400" baseline="30000" dirty="0">
                <a:latin typeface="Arial" panose="020B0604020202020204" pitchFamily="34" charset="0"/>
                <a:cs typeface="Arial" panose="020B0604020202020204" pitchFamily="34" charset="0"/>
              </a:rPr>
              <a:t>th</a:t>
            </a:r>
            <a:r>
              <a:rPr lang="en-US" sz="1400" dirty="0">
                <a:latin typeface="Arial" panose="020B0604020202020204" pitchFamily="34" charset="0"/>
                <a:cs typeface="Arial" panose="020B0604020202020204" pitchFamily="34" charset="0"/>
              </a:rPr>
              <a:t> spot</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In the 4</a:t>
            </a:r>
            <a:r>
              <a:rPr lang="en-US" sz="1400" baseline="30000" dirty="0">
                <a:latin typeface="Arial" panose="020B0604020202020204" pitchFamily="34" charset="0"/>
                <a:cs typeface="Arial" panose="020B0604020202020204" pitchFamily="34" charset="0"/>
              </a:rPr>
              <a:t>th</a:t>
            </a:r>
            <a:r>
              <a:rPr lang="en-US" sz="1400" dirty="0">
                <a:latin typeface="Arial" panose="020B0604020202020204" pitchFamily="34" charset="0"/>
                <a:cs typeface="Arial" panose="020B0604020202020204" pitchFamily="34" charset="0"/>
              </a:rPr>
              <a:t> inning </a:t>
            </a:r>
            <a:r>
              <a:rPr lang="en-US" sz="1400" dirty="0" err="1">
                <a:latin typeface="Arial" panose="020B0604020202020204" pitchFamily="34" charset="0"/>
                <a:cs typeface="Arial" panose="020B0604020202020204" pitchFamily="34" charset="0"/>
              </a:rPr>
              <a:t>Varju</a:t>
            </a:r>
            <a:r>
              <a:rPr lang="en-US" sz="1400" dirty="0">
                <a:latin typeface="Arial" panose="020B0604020202020204" pitchFamily="34" charset="0"/>
                <a:cs typeface="Arial" panose="020B0604020202020204" pitchFamily="34" charset="0"/>
              </a:rPr>
              <a:t> replaces </a:t>
            </a:r>
            <a:r>
              <a:rPr lang="en-US" sz="1400" dirty="0" err="1">
                <a:latin typeface="Arial" panose="020B0604020202020204" pitchFamily="34" charset="0"/>
                <a:cs typeface="Arial" panose="020B0604020202020204" pitchFamily="34" charset="0"/>
              </a:rPr>
              <a:t>Klembara</a:t>
            </a:r>
            <a:r>
              <a:rPr lang="en-US" sz="1400" dirty="0">
                <a:latin typeface="Arial" panose="020B0604020202020204" pitchFamily="34" charset="0"/>
                <a:cs typeface="Arial" panose="020B0604020202020204" pitchFamily="34" charset="0"/>
              </a:rPr>
              <a:t> as P. </a:t>
            </a:r>
            <a:r>
              <a:rPr lang="en-US" sz="1400" dirty="0" err="1">
                <a:latin typeface="Arial" panose="020B0604020202020204" pitchFamily="34" charset="0"/>
                <a:cs typeface="Arial" panose="020B0604020202020204" pitchFamily="34" charset="0"/>
              </a:rPr>
              <a:t>Klembara</a:t>
            </a:r>
            <a:r>
              <a:rPr lang="en-US" sz="1400" dirty="0">
                <a:latin typeface="Arial" panose="020B0604020202020204" pitchFamily="34" charset="0"/>
                <a:cs typeface="Arial" panose="020B0604020202020204" pitchFamily="34" charset="0"/>
              </a:rPr>
              <a:t> remains the DH.</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In the 5</a:t>
            </a:r>
            <a:r>
              <a:rPr lang="en-US" sz="1400" baseline="30000" dirty="0">
                <a:latin typeface="Arial" panose="020B0604020202020204" pitchFamily="34" charset="0"/>
                <a:cs typeface="Arial" panose="020B0604020202020204" pitchFamily="34" charset="0"/>
              </a:rPr>
              <a:t>th</a:t>
            </a:r>
            <a:r>
              <a:rPr lang="en-US" sz="1400" dirty="0">
                <a:latin typeface="Arial" panose="020B0604020202020204" pitchFamily="34" charset="0"/>
                <a:cs typeface="Arial" panose="020B0604020202020204" pitchFamily="34" charset="0"/>
              </a:rPr>
              <a:t> inning </a:t>
            </a:r>
            <a:r>
              <a:rPr lang="en-US" sz="1400" dirty="0" err="1">
                <a:latin typeface="Arial" panose="020B0604020202020204" pitchFamily="34" charset="0"/>
                <a:cs typeface="Arial" panose="020B0604020202020204" pitchFamily="34" charset="0"/>
              </a:rPr>
              <a:t>Klembara</a:t>
            </a:r>
            <a:r>
              <a:rPr lang="en-US" sz="1400" dirty="0">
                <a:latin typeface="Arial" panose="020B0604020202020204" pitchFamily="34" charset="0"/>
                <a:cs typeface="Arial" panose="020B0604020202020204" pitchFamily="34" charset="0"/>
              </a:rPr>
              <a:t> is injured while running out a hit and cannot continue.  Hartman PRs for </a:t>
            </a:r>
            <a:r>
              <a:rPr lang="en-US" sz="1400" dirty="0" err="1">
                <a:latin typeface="Arial" panose="020B0604020202020204" pitchFamily="34" charset="0"/>
                <a:cs typeface="Arial" panose="020B0604020202020204" pitchFamily="34" charset="0"/>
              </a:rPr>
              <a:t>Klembara</a:t>
            </a:r>
            <a:r>
              <a:rPr lang="en-US" sz="1400" dirty="0">
                <a:latin typeface="Arial" panose="020B0604020202020204" pitchFamily="34" charset="0"/>
                <a:cs typeface="Arial" panose="020B0604020202020204" pitchFamily="34" charset="0"/>
              </a:rPr>
              <a:t>.</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LEGAL?</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YES.  The DH is terminated and </a:t>
            </a:r>
            <a:r>
              <a:rPr lang="en-US" sz="1400" dirty="0" err="1">
                <a:latin typeface="Arial" panose="020B0604020202020204" pitchFamily="34" charset="0"/>
                <a:cs typeface="Arial" panose="020B0604020202020204" pitchFamily="34" charset="0"/>
              </a:rPr>
              <a:t>Klembara</a:t>
            </a:r>
            <a:r>
              <a:rPr lang="en-US" sz="1400" dirty="0">
                <a:latin typeface="Arial" panose="020B0604020202020204" pitchFamily="34" charset="0"/>
                <a:cs typeface="Arial" panose="020B0604020202020204" pitchFamily="34" charset="0"/>
              </a:rPr>
              <a:t> is removed from the game. </a:t>
            </a:r>
          </a:p>
          <a:p>
            <a:r>
              <a:rPr lang="en-US" sz="1400" dirty="0">
                <a:latin typeface="Arial" panose="020B0604020202020204" pitchFamily="34" charset="0"/>
                <a:cs typeface="Arial" panose="020B0604020202020204" pitchFamily="34" charset="0"/>
              </a:rPr>
              <a:t> </a:t>
            </a:r>
          </a:p>
          <a:p>
            <a:r>
              <a:rPr lang="en-US" sz="1400" dirty="0">
                <a:latin typeface="Arial" panose="020B0604020202020204" pitchFamily="34" charset="0"/>
                <a:cs typeface="Arial" panose="020B0604020202020204" pitchFamily="34" charset="0"/>
              </a:rPr>
              <a:t>Since Hartman PR for </a:t>
            </a:r>
            <a:r>
              <a:rPr lang="en-US" sz="1400" dirty="0" err="1">
                <a:latin typeface="Arial" panose="020B0604020202020204" pitchFamily="34" charset="0"/>
                <a:cs typeface="Arial" panose="020B0604020202020204" pitchFamily="34" charset="0"/>
              </a:rPr>
              <a:t>Klembara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Varju</a:t>
            </a:r>
            <a:r>
              <a:rPr lang="en-US" sz="1400" dirty="0">
                <a:latin typeface="Arial" panose="020B0604020202020204" pitchFamily="34" charset="0"/>
                <a:cs typeface="Arial" panose="020B0604020202020204" pitchFamily="34" charset="0"/>
              </a:rPr>
              <a:t> is removed as Hartman occupies that spot in the lineup.  Hartman will be the P in the next half inning and continue batting for himself.  </a:t>
            </a:r>
            <a:r>
              <a:rPr lang="en-US" sz="1400" dirty="0" err="1">
                <a:latin typeface="Arial" panose="020B0604020202020204" pitchFamily="34" charset="0"/>
                <a:cs typeface="Arial" panose="020B0604020202020204" pitchFamily="34" charset="0"/>
              </a:rPr>
              <a:t>Varju</a:t>
            </a:r>
            <a:r>
              <a:rPr lang="en-US" sz="1400" dirty="0">
                <a:latin typeface="Arial" panose="020B0604020202020204" pitchFamily="34" charset="0"/>
                <a:cs typeface="Arial" panose="020B0604020202020204" pitchFamily="34" charset="0"/>
              </a:rPr>
              <a:t> could have become the PR for </a:t>
            </a:r>
            <a:r>
              <a:rPr lang="en-US" sz="1400" dirty="0" err="1">
                <a:latin typeface="Arial" panose="020B0604020202020204" pitchFamily="34" charset="0"/>
                <a:cs typeface="Arial" panose="020B0604020202020204" pitchFamily="34" charset="0"/>
              </a:rPr>
              <a:t>Klembara</a:t>
            </a:r>
            <a:r>
              <a:rPr lang="en-US" sz="1400" dirty="0">
                <a:latin typeface="Arial" panose="020B0604020202020204" pitchFamily="34" charset="0"/>
                <a:cs typeface="Arial" panose="020B0604020202020204" pitchFamily="34" charset="0"/>
              </a:rPr>
              <a:t> instead of Hartman.  </a:t>
            </a:r>
            <a:r>
              <a:rPr lang="en-US" sz="1400" dirty="0" err="1">
                <a:latin typeface="Arial" panose="020B0604020202020204" pitchFamily="34" charset="0"/>
                <a:cs typeface="Arial" panose="020B0604020202020204" pitchFamily="34" charset="0"/>
              </a:rPr>
              <a:t>Varju</a:t>
            </a:r>
            <a:r>
              <a:rPr lang="en-US" sz="1400" dirty="0">
                <a:latin typeface="Arial" panose="020B0604020202020204" pitchFamily="34" charset="0"/>
                <a:cs typeface="Arial" panose="020B0604020202020204" pitchFamily="34" charset="0"/>
              </a:rPr>
              <a:t> would then remain the P and bat for himself.</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As a starter </a:t>
            </a:r>
            <a:r>
              <a:rPr lang="en-US" sz="1400" dirty="0" err="1">
                <a:latin typeface="Arial" panose="020B0604020202020204" pitchFamily="34" charset="0"/>
                <a:cs typeface="Arial" panose="020B0604020202020204" pitchFamily="34" charset="0"/>
              </a:rPr>
              <a:t>Klembara</a:t>
            </a:r>
            <a:r>
              <a:rPr lang="en-US" sz="1400" dirty="0">
                <a:latin typeface="Arial" panose="020B0604020202020204" pitchFamily="34" charset="0"/>
                <a:cs typeface="Arial" panose="020B0604020202020204" pitchFamily="34" charset="0"/>
              </a:rPr>
              <a:t> could re-enter in the 4</a:t>
            </a:r>
            <a:r>
              <a:rPr lang="en-US" sz="1400" baseline="30000" dirty="0">
                <a:latin typeface="Arial" panose="020B0604020202020204" pitchFamily="34" charset="0"/>
                <a:cs typeface="Arial" panose="020B0604020202020204" pitchFamily="34" charset="0"/>
              </a:rPr>
              <a:t>th</a:t>
            </a:r>
            <a:r>
              <a:rPr lang="en-US" sz="1400" dirty="0">
                <a:latin typeface="Arial" panose="020B0604020202020204" pitchFamily="34" charset="0"/>
                <a:cs typeface="Arial" panose="020B0604020202020204" pitchFamily="34" charset="0"/>
              </a:rPr>
              <a:t> spot.</a:t>
            </a:r>
          </a:p>
          <a:p>
            <a:endParaRPr lang="en-US" dirty="0"/>
          </a:p>
        </p:txBody>
      </p:sp>
      <p:sp>
        <p:nvSpPr>
          <p:cNvPr id="6" name="TextBox 5"/>
          <p:cNvSpPr txBox="1"/>
          <p:nvPr/>
        </p:nvSpPr>
        <p:spPr>
          <a:xfrm>
            <a:off x="1730971" y="2990891"/>
            <a:ext cx="2389898" cy="230832"/>
          </a:xfrm>
          <a:prstGeom prst="rect">
            <a:avLst/>
          </a:prstGeom>
          <a:noFill/>
        </p:spPr>
        <p:txBody>
          <a:bodyPr wrap="square" rtlCol="0">
            <a:spAutoFit/>
          </a:bodyPr>
          <a:lstStyle/>
          <a:p>
            <a:r>
              <a:rPr lang="en-US" sz="900" b="1" dirty="0">
                <a:solidFill>
                  <a:srgbClr val="FF0000"/>
                </a:solidFill>
                <a:latin typeface="Arial" panose="020B0604020202020204" pitchFamily="34" charset="0"/>
                <a:cs typeface="Arial" panose="020B0604020202020204" pitchFamily="34" charset="0"/>
              </a:rPr>
              <a:t> 31              </a:t>
            </a:r>
            <a:r>
              <a:rPr lang="en-US" sz="900" b="1" dirty="0" err="1">
                <a:solidFill>
                  <a:srgbClr val="FF0000"/>
                </a:solidFill>
                <a:latin typeface="Arial" panose="020B0604020202020204" pitchFamily="34" charset="0"/>
                <a:cs typeface="Arial" panose="020B0604020202020204" pitchFamily="34" charset="0"/>
              </a:rPr>
              <a:t>Varju</a:t>
            </a:r>
            <a:r>
              <a:rPr lang="en-US" sz="900" b="1" dirty="0">
                <a:solidFill>
                  <a:srgbClr val="FF0000"/>
                </a:solidFill>
                <a:latin typeface="Arial" panose="020B0604020202020204" pitchFamily="34" charset="0"/>
                <a:cs typeface="Arial" panose="020B0604020202020204" pitchFamily="34" charset="0"/>
              </a:rPr>
              <a:t>    (4)      P</a:t>
            </a:r>
          </a:p>
        </p:txBody>
      </p:sp>
      <p:sp>
        <p:nvSpPr>
          <p:cNvPr id="7" name="TextBox 6"/>
          <p:cNvSpPr txBox="1"/>
          <p:nvPr/>
        </p:nvSpPr>
        <p:spPr>
          <a:xfrm>
            <a:off x="1730970" y="2833048"/>
            <a:ext cx="2286000" cy="230832"/>
          </a:xfrm>
          <a:prstGeom prst="rect">
            <a:avLst/>
          </a:prstGeom>
          <a:noFill/>
        </p:spPr>
        <p:txBody>
          <a:bodyPr wrap="square" rtlCol="0">
            <a:spAutoFit/>
          </a:bodyPr>
          <a:lstStyle/>
          <a:p>
            <a:r>
              <a:rPr lang="en-US" sz="900" b="1" dirty="0">
                <a:solidFill>
                  <a:srgbClr val="FF0000"/>
                </a:solidFill>
                <a:latin typeface="Arial" panose="020B0604020202020204" pitchFamily="34" charset="0"/>
                <a:cs typeface="Arial" panose="020B0604020202020204" pitchFamily="34" charset="0"/>
              </a:rPr>
              <a:t>19              Hartman  (5)   PR</a:t>
            </a:r>
          </a:p>
        </p:txBody>
      </p:sp>
      <p:cxnSp>
        <p:nvCxnSpPr>
          <p:cNvPr id="10" name="Straight Connector 9"/>
          <p:cNvCxnSpPr/>
          <p:nvPr/>
        </p:nvCxnSpPr>
        <p:spPr>
          <a:xfrm>
            <a:off x="3124200" y="2821269"/>
            <a:ext cx="762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396633" y="2852136"/>
            <a:ext cx="304800" cy="230832"/>
          </a:xfrm>
          <a:prstGeom prst="rect">
            <a:avLst/>
          </a:prstGeom>
          <a:noFill/>
        </p:spPr>
        <p:txBody>
          <a:bodyPr wrap="square" rtlCol="0">
            <a:spAutoFit/>
          </a:bodyPr>
          <a:lstStyle/>
          <a:p>
            <a:r>
              <a:rPr lang="en-US" sz="900" b="1" dirty="0">
                <a:solidFill>
                  <a:srgbClr val="FF0000"/>
                </a:solidFill>
                <a:latin typeface="Arial" panose="020B0604020202020204" pitchFamily="34" charset="0"/>
                <a:cs typeface="Arial" panose="020B0604020202020204" pitchFamily="34" charset="0"/>
              </a:rPr>
              <a:t>P</a:t>
            </a:r>
          </a:p>
        </p:txBody>
      </p:sp>
      <p:cxnSp>
        <p:nvCxnSpPr>
          <p:cNvPr id="21" name="Straight Connector 20"/>
          <p:cNvCxnSpPr/>
          <p:nvPr/>
        </p:nvCxnSpPr>
        <p:spPr>
          <a:xfrm>
            <a:off x="3162300" y="2948464"/>
            <a:ext cx="1524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418211" y="2821269"/>
            <a:ext cx="267037"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844675" y="3106307"/>
            <a:ext cx="135572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362200" y="2812400"/>
            <a:ext cx="658827"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990265"/>
            <a:ext cx="244475" cy="13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847200">
            <a:off x="1608733" y="2850156"/>
            <a:ext cx="244475" cy="13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Straight Connector 11"/>
          <p:cNvCxnSpPr/>
          <p:nvPr/>
        </p:nvCxnSpPr>
        <p:spPr>
          <a:xfrm>
            <a:off x="1826777" y="5181600"/>
            <a:ext cx="89277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844675" y="5486400"/>
            <a:ext cx="108124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3851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p:bldP spid="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3  -  Case play 3.1.4 J(a)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7087066"/>
              </p:ext>
            </p:extLst>
          </p:nvPr>
        </p:nvGraphicFramePr>
        <p:xfrm>
          <a:off x="1524000" y="1600200"/>
          <a:ext cx="2166937" cy="4154491"/>
        </p:xfrm>
        <a:graphic>
          <a:graphicData uri="http://schemas.openxmlformats.org/drawingml/2006/table">
            <a:tbl>
              <a:tblPr/>
              <a:tblGrid>
                <a:gridCol w="254000">
                  <a:extLst>
                    <a:ext uri="{9D8B030D-6E8A-4147-A177-3AD203B41FA5}">
                      <a16:colId xmlns:a16="http://schemas.microsoft.com/office/drawing/2014/main" val="20000"/>
                    </a:ext>
                  </a:extLst>
                </a:gridCol>
                <a:gridCol w="555625">
                  <a:extLst>
                    <a:ext uri="{9D8B030D-6E8A-4147-A177-3AD203B41FA5}">
                      <a16:colId xmlns:a16="http://schemas.microsoft.com/office/drawing/2014/main" val="20001"/>
                    </a:ext>
                  </a:extLst>
                </a:gridCol>
                <a:gridCol w="750887">
                  <a:extLst>
                    <a:ext uri="{9D8B030D-6E8A-4147-A177-3AD203B41FA5}">
                      <a16:colId xmlns:a16="http://schemas.microsoft.com/office/drawing/2014/main" val="20002"/>
                    </a:ext>
                  </a:extLst>
                </a:gridCol>
                <a:gridCol w="606425">
                  <a:extLst>
                    <a:ext uri="{9D8B030D-6E8A-4147-A177-3AD203B41FA5}">
                      <a16:colId xmlns:a16="http://schemas.microsoft.com/office/drawing/2014/main" val="20003"/>
                    </a:ext>
                  </a:extLst>
                </a:gridCol>
              </a:tblGrid>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Number</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Name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Position</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16</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itchFamily="34" charset="0"/>
                          <a:cs typeface="Times New Roman" pitchFamily="18" charset="0"/>
                        </a:rPr>
                        <a:t>Andrews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C</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7</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Williams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1B</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0036">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14</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rgbClr val="000000"/>
                          </a:solidFill>
                          <a:effectLst/>
                          <a:latin typeface="Arial" pitchFamily="34" charset="0"/>
                          <a:cs typeface="Times New Roman" pitchFamily="18" charset="0"/>
                        </a:rPr>
                        <a:t>Varju</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SS</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4</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20</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D’Angelo</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P    /   DH</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1012">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5</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itchFamily="34" charset="0"/>
                        <a:cs typeface="Arial"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itchFamily="34" charset="0"/>
                        <a:cs typeface="Arial"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6</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10</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chemeClr val="tx1"/>
                          </a:solidFill>
                          <a:effectLst/>
                          <a:latin typeface="Arial" pitchFamily="34" charset="0"/>
                          <a:cs typeface="Times New Roman" pitchFamily="18" charset="0"/>
                        </a:rPr>
                        <a:t>Klembara</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RF</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7</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35</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Leonard</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2B</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8</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8</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Fredericks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CF</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9</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27</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Applegate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LF</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2275">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10</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12</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Tracey</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3B</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412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Substitutes</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31</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rgbClr val="000000"/>
                          </a:solidFill>
                          <a:effectLst/>
                          <a:latin typeface="Arial" pitchFamily="34" charset="0"/>
                          <a:cs typeface="Times New Roman" pitchFamily="18" charset="0"/>
                        </a:rPr>
                        <a:t>VanHouwe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19</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itchFamily="34" charset="0"/>
                          <a:cs typeface="Times New Roman" pitchFamily="18" charset="0"/>
                        </a:rPr>
                        <a:t>Hartman</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3" name="TextBox 2"/>
          <p:cNvSpPr txBox="1"/>
          <p:nvPr/>
        </p:nvSpPr>
        <p:spPr>
          <a:xfrm>
            <a:off x="4114800" y="1757571"/>
            <a:ext cx="3962400" cy="5478423"/>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D’Angelo is the starting P/DH in the 4</a:t>
            </a:r>
            <a:r>
              <a:rPr lang="en-US" sz="1400" baseline="30000" dirty="0">
                <a:latin typeface="Arial" panose="020B0604020202020204" pitchFamily="34" charset="0"/>
                <a:cs typeface="Arial" panose="020B0604020202020204" pitchFamily="34" charset="0"/>
              </a:rPr>
              <a:t>th</a:t>
            </a:r>
            <a:r>
              <a:rPr lang="en-US" sz="1400" dirty="0">
                <a:latin typeface="Arial" panose="020B0604020202020204" pitchFamily="34" charset="0"/>
                <a:cs typeface="Arial" panose="020B0604020202020204" pitchFamily="34" charset="0"/>
              </a:rPr>
              <a:t> spot</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In the 4</a:t>
            </a:r>
            <a:r>
              <a:rPr lang="en-US" sz="1400" baseline="30000" dirty="0">
                <a:latin typeface="Arial" panose="020B0604020202020204" pitchFamily="34" charset="0"/>
                <a:cs typeface="Arial" panose="020B0604020202020204" pitchFamily="34" charset="0"/>
              </a:rPr>
              <a:t>th</a:t>
            </a:r>
            <a:r>
              <a:rPr lang="en-US" sz="1400" dirty="0">
                <a:latin typeface="Arial" panose="020B0604020202020204" pitchFamily="34" charset="0"/>
                <a:cs typeface="Arial" panose="020B0604020202020204" pitchFamily="34" charset="0"/>
              </a:rPr>
              <a:t> inning D’Angelo is injured  while running out a double and is replaced by PR Hartman.  The DH is TERMINATED and D’Angelo is removed from the game.</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Hartman  becomes P when his team takes the field in the next half inning.</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In the 6</a:t>
            </a:r>
            <a:r>
              <a:rPr lang="en-US" sz="1400" baseline="30000" dirty="0">
                <a:latin typeface="Arial" panose="020B0604020202020204" pitchFamily="34" charset="0"/>
                <a:cs typeface="Arial" panose="020B0604020202020204" pitchFamily="34" charset="0"/>
              </a:rPr>
              <a:t>th</a:t>
            </a:r>
            <a:r>
              <a:rPr lang="en-US" sz="1400" dirty="0">
                <a:latin typeface="Arial" panose="020B0604020202020204" pitchFamily="34" charset="0"/>
                <a:cs typeface="Arial" panose="020B0604020202020204" pitchFamily="34" charset="0"/>
              </a:rPr>
              <a:t> inning D’Angelo PHs for Hartman and returns as P the next time his team is on defense.</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LEGAL?</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YES.  The DH was terminated.  D’Angelo was removed as both the new offensive player Hartman and D’Angelo cannot be in the lineup at the </a:t>
            </a:r>
            <a:r>
              <a:rPr lang="en-US" sz="1400">
                <a:latin typeface="Arial" panose="020B0604020202020204" pitchFamily="34" charset="0"/>
                <a:cs typeface="Arial" panose="020B0604020202020204" pitchFamily="34" charset="0"/>
              </a:rPr>
              <a:t>same time.</a:t>
            </a:r>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 D’Angelo  returned as a starter and PH for Hartman.</a:t>
            </a: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5" name="TextBox 4"/>
          <p:cNvSpPr txBox="1"/>
          <p:nvPr/>
        </p:nvSpPr>
        <p:spPr>
          <a:xfrm>
            <a:off x="1722437" y="3026933"/>
            <a:ext cx="2158368" cy="230832"/>
          </a:xfrm>
          <a:prstGeom prst="rect">
            <a:avLst/>
          </a:prstGeom>
          <a:noFill/>
        </p:spPr>
        <p:txBody>
          <a:bodyPr wrap="square" rtlCol="0">
            <a:spAutoFit/>
          </a:bodyPr>
          <a:lstStyle/>
          <a:p>
            <a:r>
              <a:rPr lang="en-US" sz="900" b="1" dirty="0">
                <a:solidFill>
                  <a:srgbClr val="FF0000"/>
                </a:solidFill>
                <a:latin typeface="Arial" panose="020B0604020202020204" pitchFamily="34" charset="0"/>
                <a:cs typeface="Arial" panose="020B0604020202020204" pitchFamily="34" charset="0"/>
              </a:rPr>
              <a:t>  19            Hartman (4)   PR</a:t>
            </a:r>
          </a:p>
        </p:txBody>
      </p:sp>
      <p:sp>
        <p:nvSpPr>
          <p:cNvPr id="18" name="TextBox 17"/>
          <p:cNvSpPr txBox="1"/>
          <p:nvPr/>
        </p:nvSpPr>
        <p:spPr>
          <a:xfrm>
            <a:off x="1722437" y="3238241"/>
            <a:ext cx="1706563" cy="230832"/>
          </a:xfrm>
          <a:prstGeom prst="rect">
            <a:avLst/>
          </a:prstGeom>
          <a:noFill/>
        </p:spPr>
        <p:txBody>
          <a:bodyPr wrap="square" rtlCol="0">
            <a:spAutoFit/>
          </a:bodyPr>
          <a:lstStyle/>
          <a:p>
            <a:r>
              <a:rPr lang="en-US" sz="900" b="1" dirty="0">
                <a:solidFill>
                  <a:srgbClr val="FF0000"/>
                </a:solidFill>
                <a:latin typeface="Arial" panose="020B0604020202020204" pitchFamily="34" charset="0"/>
                <a:cs typeface="Arial" panose="020B0604020202020204" pitchFamily="34" charset="0"/>
              </a:rPr>
              <a:t>20             D’Angelo (6)   PH</a:t>
            </a:r>
          </a:p>
        </p:txBody>
      </p:sp>
      <p:cxnSp>
        <p:nvCxnSpPr>
          <p:cNvPr id="47" name="Straight Connector 46"/>
          <p:cNvCxnSpPr/>
          <p:nvPr/>
        </p:nvCxnSpPr>
        <p:spPr>
          <a:xfrm>
            <a:off x="1905000" y="3142349"/>
            <a:ext cx="1145445" cy="188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124200" y="3362321"/>
            <a:ext cx="1524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3505200" y="3228024"/>
            <a:ext cx="228600" cy="230832"/>
          </a:xfrm>
          <a:prstGeom prst="rect">
            <a:avLst/>
          </a:prstGeom>
          <a:noFill/>
        </p:spPr>
        <p:txBody>
          <a:bodyPr wrap="square" rtlCol="0">
            <a:spAutoFit/>
          </a:bodyPr>
          <a:lstStyle/>
          <a:p>
            <a:r>
              <a:rPr lang="en-US" sz="900" b="1" dirty="0">
                <a:solidFill>
                  <a:srgbClr val="FF0000"/>
                </a:solidFill>
                <a:latin typeface="Arial" panose="020B0604020202020204" pitchFamily="34" charset="0"/>
                <a:cs typeface="Arial" panose="020B0604020202020204" pitchFamily="34" charset="0"/>
              </a:rPr>
              <a:t>P</a:t>
            </a:r>
          </a:p>
        </p:txBody>
      </p:sp>
      <p:sp>
        <p:nvSpPr>
          <p:cNvPr id="53" name="TextBox 52"/>
          <p:cNvSpPr txBox="1"/>
          <p:nvPr/>
        </p:nvSpPr>
        <p:spPr>
          <a:xfrm>
            <a:off x="3482272" y="3034568"/>
            <a:ext cx="228600" cy="230832"/>
          </a:xfrm>
          <a:prstGeom prst="rect">
            <a:avLst/>
          </a:prstGeom>
          <a:noFill/>
        </p:spPr>
        <p:txBody>
          <a:bodyPr wrap="square" rtlCol="0">
            <a:spAutoFit/>
          </a:bodyPr>
          <a:lstStyle/>
          <a:p>
            <a:r>
              <a:rPr lang="en-US" sz="900" b="1" dirty="0">
                <a:solidFill>
                  <a:srgbClr val="FF0000"/>
                </a:solidFill>
                <a:latin typeface="Arial" panose="020B0604020202020204" pitchFamily="34" charset="0"/>
                <a:cs typeface="Arial" panose="020B0604020202020204" pitchFamily="34" charset="0"/>
              </a:rPr>
              <a:t>P</a:t>
            </a:r>
          </a:p>
        </p:txBody>
      </p:sp>
      <p:cxnSp>
        <p:nvCxnSpPr>
          <p:cNvPr id="56" name="Straight Connector 55"/>
          <p:cNvCxnSpPr/>
          <p:nvPr/>
        </p:nvCxnSpPr>
        <p:spPr>
          <a:xfrm>
            <a:off x="3521384" y="3149984"/>
            <a:ext cx="1524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124200" y="3142349"/>
            <a:ext cx="1524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426976" y="2822772"/>
            <a:ext cx="228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2351073" y="2819400"/>
            <a:ext cx="849327" cy="337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004529"/>
            <a:ext cx="244475" cy="13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130823">
            <a:off x="1600199" y="2846060"/>
            <a:ext cx="244475" cy="13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 name="Straight Connector 10"/>
          <p:cNvCxnSpPr/>
          <p:nvPr/>
        </p:nvCxnSpPr>
        <p:spPr>
          <a:xfrm>
            <a:off x="1844675" y="5708931"/>
            <a:ext cx="110335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74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18" grpId="0"/>
      <p:bldP spid="52" grpId="0"/>
      <p:bldP spid="5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3  -  Case play 3.1.4 J(b)</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7052492"/>
              </p:ext>
            </p:extLst>
          </p:nvPr>
        </p:nvGraphicFramePr>
        <p:xfrm>
          <a:off x="1524000" y="1600200"/>
          <a:ext cx="2166937" cy="3954467"/>
        </p:xfrm>
        <a:graphic>
          <a:graphicData uri="http://schemas.openxmlformats.org/drawingml/2006/table">
            <a:tbl>
              <a:tblPr/>
              <a:tblGrid>
                <a:gridCol w="254000">
                  <a:extLst>
                    <a:ext uri="{9D8B030D-6E8A-4147-A177-3AD203B41FA5}">
                      <a16:colId xmlns:a16="http://schemas.microsoft.com/office/drawing/2014/main" val="20000"/>
                    </a:ext>
                  </a:extLst>
                </a:gridCol>
                <a:gridCol w="555625">
                  <a:extLst>
                    <a:ext uri="{9D8B030D-6E8A-4147-A177-3AD203B41FA5}">
                      <a16:colId xmlns:a16="http://schemas.microsoft.com/office/drawing/2014/main" val="20001"/>
                    </a:ext>
                  </a:extLst>
                </a:gridCol>
                <a:gridCol w="750887">
                  <a:extLst>
                    <a:ext uri="{9D8B030D-6E8A-4147-A177-3AD203B41FA5}">
                      <a16:colId xmlns:a16="http://schemas.microsoft.com/office/drawing/2014/main" val="20002"/>
                    </a:ext>
                  </a:extLst>
                </a:gridCol>
                <a:gridCol w="606425">
                  <a:extLst>
                    <a:ext uri="{9D8B030D-6E8A-4147-A177-3AD203B41FA5}">
                      <a16:colId xmlns:a16="http://schemas.microsoft.com/office/drawing/2014/main" val="20003"/>
                    </a:ext>
                  </a:extLst>
                </a:gridCol>
              </a:tblGrid>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Number</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Name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Position</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16</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itchFamily="34" charset="0"/>
                          <a:cs typeface="Times New Roman" pitchFamily="18" charset="0"/>
                        </a:rPr>
                        <a:t>Andrews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C</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7</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Williams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1B</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0036">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14</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rgbClr val="000000"/>
                          </a:solidFill>
                          <a:effectLst/>
                          <a:latin typeface="Arial" pitchFamily="34" charset="0"/>
                          <a:cs typeface="Times New Roman" pitchFamily="18" charset="0"/>
                        </a:rPr>
                        <a:t>Varju</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SS</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4</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20</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D’Angelo</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P    /  DH</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5</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a:ln>
                          <a:noFill/>
                        </a:ln>
                        <a:solidFill>
                          <a:schemeClr val="tx1"/>
                        </a:solidFill>
                        <a:effectLst/>
                        <a:latin typeface="Arial" pitchFamily="34" charset="0"/>
                        <a:cs typeface="Arial"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itchFamily="34" charset="0"/>
                        <a:cs typeface="Arial"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6</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10</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chemeClr val="tx1"/>
                          </a:solidFill>
                          <a:effectLst/>
                          <a:latin typeface="Arial" pitchFamily="34" charset="0"/>
                          <a:cs typeface="Times New Roman" pitchFamily="18" charset="0"/>
                        </a:rPr>
                        <a:t>Klembara</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RF</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7</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35</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Leonard</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2B</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8</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8</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Fredericks</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CF</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9</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27</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Applegate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LF</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2275">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10</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12</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Tracey</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3B</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412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Substitutes</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31</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rgbClr val="000000"/>
                          </a:solidFill>
                          <a:effectLst/>
                          <a:latin typeface="Arial" pitchFamily="34" charset="0"/>
                          <a:cs typeface="Times New Roman" pitchFamily="18" charset="0"/>
                        </a:rPr>
                        <a:t>VanHouwe</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80988">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itchFamily="34" charset="0"/>
                          <a:cs typeface="Times New Roman" pitchFamily="18" charset="0"/>
                        </a:rPr>
                        <a:t>19</a:t>
                      </a:r>
                      <a:endParaRPr kumimoji="0" lang="en-US" altLang="en-US" sz="900" b="1" i="0" u="none" strike="noStrike" cap="none" normalizeH="0" baseline="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itchFamily="34" charset="0"/>
                          <a:cs typeface="Times New Roman" pitchFamily="18" charset="0"/>
                        </a:rPr>
                        <a:t>Hartman</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buFont typeface="Wingdings" pitchFamily="2" charset="2"/>
                        <a:defRPr sz="2200">
                          <a:solidFill>
                            <a:schemeClr val="tx1"/>
                          </a:solidFill>
                          <a:latin typeface="Calibri" pitchFamily="34" charset="0"/>
                        </a:defRPr>
                      </a:lvl1pPr>
                      <a:lvl2pPr marL="742950" indent="-285750">
                        <a:buFont typeface="Arial" pitchFamily="34" charset="0"/>
                        <a:defRPr sz="2000">
                          <a:solidFill>
                            <a:schemeClr val="tx1"/>
                          </a:solidFill>
                          <a:latin typeface="Calibri" pitchFamily="34" charset="0"/>
                        </a:defRPr>
                      </a:lvl2pPr>
                      <a:lvl3pPr marL="1143000" indent="-228600">
                        <a:buFont typeface="Calibri" pitchFamily="34" charset="0"/>
                        <a:defRPr>
                          <a:solidFill>
                            <a:schemeClr val="tx1"/>
                          </a:solidFill>
                          <a:latin typeface="Calibri" pitchFamily="34" charset="0"/>
                        </a:defRPr>
                      </a:lvl3pPr>
                      <a:lvl4pPr marL="1600200" indent="-228600">
                        <a:buFont typeface="Courier New" pitchFamily="49" charset="0"/>
                        <a:defRPr>
                          <a:solidFill>
                            <a:schemeClr val="tx1"/>
                          </a:solidFill>
                          <a:latin typeface="Calibri" pitchFamily="34" charset="0"/>
                        </a:defRPr>
                      </a:lvl4pPr>
                      <a:lvl5pPr marL="2057400" indent="-228600">
                        <a:buFont typeface="Arial" pitchFamily="34" charset="0"/>
                        <a:defRPr>
                          <a:solidFill>
                            <a:schemeClr val="tx1"/>
                          </a:solidFill>
                          <a:latin typeface="Calibri" pitchFamily="34" charset="0"/>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itchFamily="34" charset="0"/>
                          <a:cs typeface="Times New Roman" pitchFamily="18" charset="0"/>
                        </a:rPr>
                        <a:t> </a:t>
                      </a:r>
                      <a:endParaRPr kumimoji="0" lang="en-US" altLang="en-US" sz="900" b="1" i="0" u="none" strike="noStrike" cap="none" normalizeH="0" baseline="0" dirty="0">
                        <a:ln>
                          <a:noFill/>
                        </a:ln>
                        <a:solidFill>
                          <a:schemeClr val="tx1"/>
                        </a:solidFill>
                        <a:effectLst/>
                        <a:latin typeface="Times New Roman" pitchFamily="18" charset="0"/>
                        <a:cs typeface="Times New Roman" pitchFamily="18" charset="0"/>
                      </a:endParaRPr>
                    </a:p>
                  </a:txBody>
                  <a:tcPr marL="48243" marR="48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5" name="TextBox 4"/>
          <p:cNvSpPr txBox="1"/>
          <p:nvPr/>
        </p:nvSpPr>
        <p:spPr>
          <a:xfrm>
            <a:off x="4038600" y="1676400"/>
            <a:ext cx="4648200" cy="3970318"/>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D’Angelo is the starting P/DH batting in the 4</a:t>
            </a:r>
            <a:r>
              <a:rPr lang="en-US" sz="1400" baseline="30000" dirty="0">
                <a:latin typeface="Arial" panose="020B0604020202020204" pitchFamily="34" charset="0"/>
                <a:cs typeface="Arial" panose="020B0604020202020204" pitchFamily="34" charset="0"/>
              </a:rPr>
              <a:t>th</a:t>
            </a:r>
            <a:r>
              <a:rPr lang="en-US" sz="1400" dirty="0">
                <a:latin typeface="Arial" panose="020B0604020202020204" pitchFamily="34" charset="0"/>
                <a:cs typeface="Arial" panose="020B0604020202020204" pitchFamily="34" charset="0"/>
              </a:rPr>
              <a:t> spot.</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In the 4</a:t>
            </a:r>
            <a:r>
              <a:rPr lang="en-US" sz="1400" baseline="30000" dirty="0">
                <a:latin typeface="Arial" panose="020B0604020202020204" pitchFamily="34" charset="0"/>
                <a:cs typeface="Arial" panose="020B0604020202020204" pitchFamily="34" charset="0"/>
              </a:rPr>
              <a:t>th</a:t>
            </a:r>
            <a:r>
              <a:rPr lang="en-US" sz="1400" dirty="0">
                <a:latin typeface="Arial" panose="020B0604020202020204" pitchFamily="34" charset="0"/>
                <a:cs typeface="Arial" panose="020B0604020202020204" pitchFamily="34" charset="0"/>
              </a:rPr>
              <a:t> inning D’Angelo is injured while running out a double and is replaced by PR Hartman. D’ Angelo is removed since the new offensive player Hartman and D’Angelo cannot be in the lineup together.</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Hartman  becomes P when his team takes the field in the next half inning.</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In the 6</a:t>
            </a:r>
            <a:r>
              <a:rPr lang="en-US" sz="1400" baseline="30000" dirty="0">
                <a:latin typeface="Arial" panose="020B0604020202020204" pitchFamily="34" charset="0"/>
                <a:cs typeface="Arial" panose="020B0604020202020204" pitchFamily="34" charset="0"/>
              </a:rPr>
              <a:t>th</a:t>
            </a:r>
            <a:r>
              <a:rPr lang="en-US" sz="1400" dirty="0">
                <a:latin typeface="Arial" panose="020B0604020202020204" pitchFamily="34" charset="0"/>
                <a:cs typeface="Arial" panose="020B0604020202020204" pitchFamily="34" charset="0"/>
              </a:rPr>
              <a:t> inning D’Angelo returns to play 1B for Williams.</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LEGAL?</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NO.  D’Angelo and Hartman are locked into the same spot in the lineup  They cannot participate on offense or defense at the same time.  D’Angelo cannot move into the second spot to alter the </a:t>
            </a:r>
            <a:r>
              <a:rPr lang="en-US" sz="1400">
                <a:latin typeface="Arial" panose="020B0604020202020204" pitchFamily="34" charset="0"/>
                <a:cs typeface="Arial" panose="020B0604020202020204" pitchFamily="34" charset="0"/>
              </a:rPr>
              <a:t>batting order.  </a:t>
            </a:r>
            <a:endParaRPr lang="en-US" sz="1400" dirty="0">
              <a:latin typeface="Arial" panose="020B0604020202020204" pitchFamily="34" charset="0"/>
              <a:cs typeface="Arial" panose="020B0604020202020204" pitchFamily="34" charset="0"/>
            </a:endParaRPr>
          </a:p>
        </p:txBody>
      </p:sp>
      <p:sp>
        <p:nvSpPr>
          <p:cNvPr id="6" name="TextBox 5"/>
          <p:cNvSpPr txBox="1"/>
          <p:nvPr/>
        </p:nvSpPr>
        <p:spPr>
          <a:xfrm>
            <a:off x="1885588" y="3015228"/>
            <a:ext cx="2076812" cy="230832"/>
          </a:xfrm>
          <a:prstGeom prst="rect">
            <a:avLst/>
          </a:prstGeom>
          <a:noFill/>
        </p:spPr>
        <p:txBody>
          <a:bodyPr wrap="square" rtlCol="0">
            <a:spAutoFit/>
          </a:bodyPr>
          <a:lstStyle/>
          <a:p>
            <a:r>
              <a:rPr lang="en-US" sz="900" b="1" dirty="0">
                <a:solidFill>
                  <a:srgbClr val="FF0000"/>
                </a:solidFill>
                <a:latin typeface="Arial" panose="020B0604020202020204" pitchFamily="34" charset="0"/>
                <a:cs typeface="Arial" panose="020B0604020202020204" pitchFamily="34" charset="0"/>
              </a:rPr>
              <a:t>19        Hartman (4)    PR</a:t>
            </a:r>
          </a:p>
        </p:txBody>
      </p:sp>
      <p:sp>
        <p:nvSpPr>
          <p:cNvPr id="7" name="TextBox 6"/>
          <p:cNvSpPr txBox="1"/>
          <p:nvPr/>
        </p:nvSpPr>
        <p:spPr>
          <a:xfrm>
            <a:off x="1722437" y="2241494"/>
            <a:ext cx="2544763" cy="230832"/>
          </a:xfrm>
          <a:prstGeom prst="rect">
            <a:avLst/>
          </a:prstGeom>
          <a:noFill/>
        </p:spPr>
        <p:txBody>
          <a:bodyPr wrap="square" rtlCol="0">
            <a:spAutoFit/>
          </a:bodyPr>
          <a:lstStyle/>
          <a:p>
            <a:r>
              <a:rPr lang="en-US" sz="900" b="1" dirty="0">
                <a:solidFill>
                  <a:srgbClr val="FF0000"/>
                </a:solidFill>
                <a:latin typeface="Arial" panose="020B0604020202020204" pitchFamily="34" charset="0"/>
                <a:cs typeface="Arial" panose="020B0604020202020204" pitchFamily="34" charset="0"/>
              </a:rPr>
              <a:t>20              D’Angelo (6)   1B</a:t>
            </a:r>
          </a:p>
        </p:txBody>
      </p:sp>
      <p:cxnSp>
        <p:nvCxnSpPr>
          <p:cNvPr id="10" name="Straight Connector 9"/>
          <p:cNvCxnSpPr/>
          <p:nvPr/>
        </p:nvCxnSpPr>
        <p:spPr>
          <a:xfrm>
            <a:off x="2362200" y="2819400"/>
            <a:ext cx="129101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451592" y="3015228"/>
            <a:ext cx="201626" cy="230832"/>
          </a:xfrm>
          <a:prstGeom prst="rect">
            <a:avLst/>
          </a:prstGeom>
          <a:noFill/>
        </p:spPr>
        <p:txBody>
          <a:bodyPr wrap="square" rtlCol="0">
            <a:spAutoFit/>
          </a:bodyPr>
          <a:lstStyle/>
          <a:p>
            <a:r>
              <a:rPr lang="en-US" sz="900" b="1" dirty="0">
                <a:solidFill>
                  <a:srgbClr val="FF0000"/>
                </a:solidFill>
                <a:latin typeface="Arial" panose="020B0604020202020204" pitchFamily="34" charset="0"/>
                <a:cs typeface="Arial" panose="020B0604020202020204" pitchFamily="34" charset="0"/>
              </a:rPr>
              <a:t>P</a:t>
            </a:r>
          </a:p>
        </p:txBody>
      </p:sp>
      <p:cxnSp>
        <p:nvCxnSpPr>
          <p:cNvPr id="17" name="Straight Connector 16"/>
          <p:cNvCxnSpPr/>
          <p:nvPr/>
        </p:nvCxnSpPr>
        <p:spPr>
          <a:xfrm>
            <a:off x="3124200" y="3130644"/>
            <a:ext cx="1524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803762" y="2241494"/>
            <a:ext cx="147283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1113" y="3015447"/>
            <a:ext cx="244475" cy="13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732387">
            <a:off x="1600200" y="2846279"/>
            <a:ext cx="244475" cy="13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5" name="Straight Connector 14"/>
          <p:cNvCxnSpPr/>
          <p:nvPr/>
        </p:nvCxnSpPr>
        <p:spPr>
          <a:xfrm>
            <a:off x="1885588" y="5486400"/>
            <a:ext cx="12386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74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p:bldP spid="7"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1097</Words>
  <Application>Microsoft Office PowerPoint</Application>
  <PresentationFormat>On-screen Show (4:3)</PresentationFormat>
  <Paragraphs>482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Option 3  -  Case play 3.1.4 F</vt:lpstr>
      <vt:lpstr>Option 3  -  Case play 3.1.4 G</vt:lpstr>
      <vt:lpstr>Option 3  -  Case play 3.1.4 H</vt:lpstr>
      <vt:lpstr>Option 3  -  Case play 3.1.4 I</vt:lpstr>
      <vt:lpstr>Option 3  -  Case play 3.1.4 J(a)</vt:lpstr>
      <vt:lpstr>Option 3  -  Case play 3.1.4 J(b)</vt:lpstr>
    </vt:vector>
  </TitlesOfParts>
  <Company>Franklin &amp; Marshall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Option 3 Case play 3.1.4 F</dc:title>
  <dc:creator>Mike</dc:creator>
  <cp:lastModifiedBy>William Fleming</cp:lastModifiedBy>
  <cp:revision>64</cp:revision>
  <dcterms:created xsi:type="dcterms:W3CDTF">2020-01-27T22:25:30Z</dcterms:created>
  <dcterms:modified xsi:type="dcterms:W3CDTF">2020-03-07T18:27:40Z</dcterms:modified>
</cp:coreProperties>
</file>